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28"/>
    <p:restoredTop sz="94610"/>
  </p:normalViewPr>
  <p:slideViewPr>
    <p:cSldViewPr snapToGrid="0" snapToObjects="1">
      <p:cViewPr varScale="1">
        <p:scale>
          <a:sx n="147" d="100"/>
          <a:sy n="147" d="100"/>
        </p:scale>
        <p:origin x="103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283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Begrüßung, Name und Unternehmen nennen. Kurz sagen, worum es in den nächsten 3-4 Minuten geht.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 ALESSANDRO LOMBARDI hier von PLANGEWINN. Sie haben mit meinem Geschäftspartner oder mir am Telefon kurz darüber gesprochen, dass Sie Interesse daran haben, noch mehr von den genau passenden Projekten für sich zu gewinnen.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Ich zeige Ihnen jetzt kurz in diesem Video, wie Sie in Ihrer Situation mit hoher Wahrscheinlichkeit genau von diesen Projekten 2-3 Anfragen im Monat erhalten, indem Sie unsere WSV-Methode anwenden.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kennen die Probleme im Projektgeschäft. Ich nenne sie nur kurz - erklären muss ich sie Ihnen nicht.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entscheidende Punkt: Das alles ist Statistik. Und Statistik kann man steuern. Wer genug Anfragen hat, kann auswählen - und wer auswählen kann, muss sich nicht unter Wert verkaufen. Der größte Hebel dabei ist der Vertrieb, den heute kaum ein Büro systematisch betreibt.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Wir hatten dasselbe Thema auch bei uns im Architekturbüro und bei vielen unserer Kunden in der Planungsbranche, bis wir auf eine Lösung gestoßen sind: die WSV-Methode. Die drei Bausteine greifen ineinander wie Puzzleteile - jeder trägt einen Teil, erst zusammen entsteht das ganze Gebäude.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Webdesign, das überzeugt und als erste Anlaufstelle dient.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Sichtbarkeit für direkte Suchanfragen – sehr unterschätzt. Wer aktiv sucht, hat konkreten Bedarf.</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Vertrieb auf genau Ihre Traumkunden und zusätzliches Netzwerk. Denn wer wählen kann, muss sich nicht unter Wert verkaufen.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Vorteil hierbei ist, dass Sie von ineinandergreifenden Effekten profitieren und so selbst das Steuer in die Hand nehmen können.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Unser Kunde Pohl Planen und Beraten hat damit im ersten Monat bereits 2 Aufträge mit einem Gesamtvolumen von 700.000 Euro dazugewonnen. Der Kunde ist auch nach 2 Jahren noch da, das Gesamtvolumen liegt über 1 Mio Euro. Unten sieht man die Google-Ads-Werte und die Anfragen über die Website im Zeitverlauf.</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 Vertrieb bei Wohnungsbaugesellschaften und Industrieunternehmen. Reports und Postkarten mit Projekten, mehrere Termine bei Wohnungsbaugesellschaften. Zwei Wohnungsbaugesellschaften gewonnen, eine vergibt seit mehr als 4 Jahren Aufträge an SHIFT. Ein Gewerbeunternehmen gewonnen, mehrere haben sich von sich aus gemeldet und gelobt, z.B. KWS Saat. Das heißt: Auch Entscheider in großen Unternehmen können so erreicht werden. Customer Lifetime Value extrem hoch, Return on Invest praktisch immer gegeben.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METIS Plan, Valuers Office und TAM: Passende Kontakte recherchiert, ca. 300 Reports pro Kunde, Versand über uns, handbeschriftet. In der Nachverfolgung 80 Anwahlen pro Tag. Ca. 1 Prozent meldet sich direkt von sich aus, am Ende stehen ca. 5 bis 8 qualifizierte Termine pro Kunde.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ich jetzt gerne herausfinden würde, ist, ob diese Ergebnisse auch bei Ihnen möglich wären. Rufen Sie mich dafür bitte einfach zurück – die Nummer finden Sie unter dem Video. Am besten melden Sie sich jetzt sofort.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Reine Belegseite - im Video nicht gezeigt, aber für Rückfragen und Nachweise vorhanden.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420"/>
        </a:solidFill>
        <a:effectLst/>
      </p:bgPr>
    </p:bg>
    <p:spTree>
      <p:nvGrpSpPr>
        <p:cNvPr id="1" name=""/>
        <p:cNvGrpSpPr/>
        <p:nvPr/>
      </p:nvGrpSpPr>
      <p:grpSpPr>
        <a:xfrm>
          <a:off x="0" y="0"/>
          <a:ext cx="0" cy="0"/>
          <a:chOff x="0" y="0"/>
          <a:chExt cx="0" cy="0"/>
        </a:xfrm>
      </p:grpSpPr>
      <p:sp>
        <p:nvSpPr>
          <p:cNvPr id="5" name="Text 3"/>
          <p:cNvSpPr/>
          <p:nvPr/>
        </p:nvSpPr>
        <p:spPr>
          <a:xfrm>
            <a:off x="14484028" y="1269206"/>
            <a:ext cx="2822295"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PROJEKTAKQUISE</a:t>
            </a:r>
            <a:endParaRPr lang="en-US" sz="1950" dirty="0"/>
          </a:p>
        </p:txBody>
      </p:sp>
      <p:sp>
        <p:nvSpPr>
          <p:cNvPr id="6" name="Shape 4"/>
          <p:cNvSpPr/>
          <p:nvPr/>
        </p:nvSpPr>
        <p:spPr>
          <a:xfrm>
            <a:off x="1238250" y="3173164"/>
            <a:ext cx="38100" cy="742950"/>
          </a:xfrm>
          <a:prstGeom prst="rect">
            <a:avLst/>
          </a:prstGeom>
          <a:solidFill>
            <a:srgbClr val="E8452B"/>
          </a:solidFill>
          <a:ln/>
        </p:spPr>
        <p:txBody>
          <a:bodyPr/>
          <a:lstStyle/>
          <a:p>
            <a:endParaRPr lang="de-DE"/>
          </a:p>
        </p:txBody>
      </p:sp>
      <p:sp>
        <p:nvSpPr>
          <p:cNvPr id="7" name="Text 5"/>
          <p:cNvSpPr/>
          <p:nvPr/>
        </p:nvSpPr>
        <p:spPr>
          <a:xfrm>
            <a:off x="1466850" y="3173164"/>
            <a:ext cx="16057245" cy="781050"/>
          </a:xfrm>
          <a:prstGeom prst="rect">
            <a:avLst/>
          </a:prstGeom>
          <a:noFill/>
          <a:ln/>
        </p:spPr>
        <p:txBody>
          <a:bodyPr wrap="square" lIns="25400" tIns="25400" rIns="25400" bIns="25400" rtlCol="0" anchor="t">
            <a:normAutofit/>
          </a:bodyPr>
          <a:lstStyle/>
          <a:p>
            <a:pPr marL="0" indent="0" algn="l">
              <a:lnSpc>
                <a:spcPct val="116418"/>
              </a:lnSpc>
              <a:buNone/>
            </a:pPr>
            <a:r>
              <a:rPr lang="en-US" sz="1950" kern="0" spc="273" dirty="0">
                <a:solidFill>
                  <a:srgbClr val="E8452B"/>
                </a:solidFill>
                <a:latin typeface="IBM Plex Mono" pitchFamily="34" charset="0"/>
                <a:ea typeface="IBM Plex Mono" pitchFamily="34" charset="-122"/>
                <a:cs typeface="IBM Plex Mono" pitchFamily="34" charset="-120"/>
              </a:rPr>
              <a:t>FÜR PLANUNGSBÜROS TGA · ARCHITEKTUR · TRAGWERKSPLANUNG</a:t>
            </a:r>
            <a:endParaRPr lang="en-US" sz="1950" dirty="0"/>
          </a:p>
        </p:txBody>
      </p:sp>
      <p:sp>
        <p:nvSpPr>
          <p:cNvPr id="8" name="Text 6"/>
          <p:cNvSpPr/>
          <p:nvPr/>
        </p:nvSpPr>
        <p:spPr>
          <a:xfrm>
            <a:off x="1238250" y="4373314"/>
            <a:ext cx="17392650" cy="1320478"/>
          </a:xfrm>
          <a:prstGeom prst="rect">
            <a:avLst/>
          </a:prstGeom>
          <a:noFill/>
          <a:ln/>
        </p:spPr>
        <p:txBody>
          <a:bodyPr wrap="square" lIns="25400" tIns="25400" rIns="25400" bIns="25400" rtlCol="0" anchor="t">
            <a:normAutofit fontScale="92500" lnSpcReduction="10000"/>
          </a:bodyPr>
          <a:lstStyle/>
          <a:p>
            <a:pPr marL="0" indent="0" algn="l">
              <a:lnSpc>
                <a:spcPct val="93826"/>
              </a:lnSpc>
              <a:buNone/>
            </a:pPr>
            <a:r>
              <a:rPr lang="en-US" sz="9900" b="1" kern="0" spc="-297" dirty="0">
                <a:solidFill>
                  <a:srgbClr val="FFFFFF"/>
                </a:solidFill>
                <a:latin typeface="Archivo" pitchFamily="34" charset="0"/>
                <a:ea typeface="Archivo" pitchFamily="34" charset="-122"/>
                <a:cs typeface="Archivo" pitchFamily="34" charset="-120"/>
              </a:rPr>
              <a:t>Die WSV-Methode</a:t>
            </a:r>
            <a:endParaRPr lang="en-US" sz="9900" dirty="0"/>
          </a:p>
        </p:txBody>
      </p:sp>
      <p:sp>
        <p:nvSpPr>
          <p:cNvPr id="9" name="Text 7"/>
          <p:cNvSpPr/>
          <p:nvPr/>
        </p:nvSpPr>
        <p:spPr>
          <a:xfrm>
            <a:off x="1238250" y="6074792"/>
            <a:ext cx="12557760" cy="1272480"/>
          </a:xfrm>
          <a:prstGeom prst="rect">
            <a:avLst/>
          </a:prstGeom>
          <a:noFill/>
          <a:ln/>
        </p:spPr>
        <p:txBody>
          <a:bodyPr wrap="square" lIns="25400" tIns="25400" rIns="25400" bIns="25400" rtlCol="0" anchor="t">
            <a:normAutofit/>
          </a:bodyPr>
          <a:lstStyle/>
          <a:p>
            <a:pPr marL="0" indent="0" algn="l">
              <a:lnSpc>
                <a:spcPct val="95294"/>
              </a:lnSpc>
              <a:buNone/>
            </a:pPr>
            <a:r>
              <a:rPr lang="en-US" sz="3600" dirty="0">
                <a:solidFill>
                  <a:srgbClr val="A9B8C9"/>
                </a:solidFill>
                <a:latin typeface="Source Sans 3" pitchFamily="34" charset="0"/>
                <a:ea typeface="Source Sans 3" pitchFamily="34" charset="-122"/>
                <a:cs typeface="Source Sans 3" pitchFamily="34" charset="-120"/>
              </a:rPr>
              <a:t>2–3 passende Projektanfragen pro Monat – unabhängig von Preisdruck und Vergabeglück.</a:t>
            </a:r>
            <a:endParaRPr lang="en-US" sz="3600" dirty="0"/>
          </a:p>
        </p:txBody>
      </p:sp>
      <p:sp>
        <p:nvSpPr>
          <p:cNvPr id="10" name="Text 8"/>
          <p:cNvSpPr/>
          <p:nvPr/>
        </p:nvSpPr>
        <p:spPr>
          <a:xfrm>
            <a:off x="1238250" y="8767763"/>
            <a:ext cx="1497464" cy="414338"/>
          </a:xfrm>
          <a:prstGeom prst="rect">
            <a:avLst/>
          </a:prstGeom>
          <a:noFill/>
          <a:ln/>
        </p:spPr>
        <p:txBody>
          <a:bodyPr wrap="square" lIns="25400" tIns="25400" rIns="25400" bIns="25400" rtlCol="0" anchor="t">
            <a:normAutofit fontScale="92500"/>
          </a:bodyPr>
          <a:lstStyle/>
          <a:p>
            <a:pPr marL="0" indent="0" algn="l">
              <a:buNone/>
            </a:pPr>
            <a:r>
              <a:rPr lang="en-US" sz="2100" dirty="0">
                <a:solidFill>
                  <a:srgbClr val="7F93AB"/>
                </a:solidFill>
                <a:latin typeface="Source Sans 3" pitchFamily="34" charset="0"/>
                <a:ea typeface="Source Sans 3" pitchFamily="34" charset="-122"/>
                <a:cs typeface="Source Sans 3" pitchFamily="34" charset="-120"/>
              </a:rPr>
              <a:t>5–10 Minuten</a:t>
            </a:r>
            <a:endParaRPr lang="en-US" sz="2100" dirty="0"/>
          </a:p>
        </p:txBody>
      </p:sp>
      <p:sp>
        <p:nvSpPr>
          <p:cNvPr id="11" name="Text 9"/>
          <p:cNvSpPr/>
          <p:nvPr/>
        </p:nvSpPr>
        <p:spPr>
          <a:xfrm>
            <a:off x="3171081" y="8767763"/>
            <a:ext cx="4174383" cy="414338"/>
          </a:xfrm>
          <a:prstGeom prst="rect">
            <a:avLst/>
          </a:prstGeom>
          <a:noFill/>
          <a:ln/>
        </p:spPr>
        <p:txBody>
          <a:bodyPr wrap="square" lIns="25400" tIns="25400" rIns="25400" bIns="25400" rtlCol="0" anchor="t">
            <a:normAutofit/>
          </a:bodyPr>
          <a:lstStyle/>
          <a:p>
            <a:pPr marL="0" indent="0" algn="l">
              <a:buNone/>
            </a:pPr>
            <a:r>
              <a:rPr lang="en-US" sz="2100" dirty="0">
                <a:solidFill>
                  <a:srgbClr val="7F93AB"/>
                </a:solidFill>
                <a:latin typeface="Source Sans 3" pitchFamily="34" charset="0"/>
                <a:ea typeface="Source Sans 3" pitchFamily="34" charset="-122"/>
                <a:cs typeface="Source Sans 3" pitchFamily="34" charset="-120"/>
              </a:rPr>
              <a:t>Für Inhaber und Geschäftsführung</a:t>
            </a:r>
            <a:endParaRPr lang="en-US" sz="2100" dirty="0"/>
          </a:p>
        </p:txBody>
      </p:sp>
      <p:sp>
        <p:nvSpPr>
          <p:cNvPr id="12" name="Text 10"/>
          <p:cNvSpPr/>
          <p:nvPr/>
        </p:nvSpPr>
        <p:spPr>
          <a:xfrm>
            <a:off x="7537475" y="8767763"/>
            <a:ext cx="3054355" cy="414338"/>
          </a:xfrm>
          <a:prstGeom prst="rect">
            <a:avLst/>
          </a:prstGeom>
          <a:noFill/>
          <a:ln/>
        </p:spPr>
        <p:txBody>
          <a:bodyPr wrap="square" lIns="25400" tIns="25400" rIns="25400" bIns="25400" rtlCol="0" anchor="t">
            <a:normAutofit/>
          </a:bodyPr>
          <a:lstStyle/>
          <a:p>
            <a:pPr marL="0" indent="0" algn="l">
              <a:buNone/>
            </a:pPr>
            <a:r>
              <a:rPr lang="en-US" sz="2100" dirty="0">
                <a:solidFill>
                  <a:srgbClr val="7F93AB"/>
                </a:solidFill>
                <a:latin typeface="Source Sans 3" pitchFamily="34" charset="0"/>
                <a:ea typeface="Source Sans 3" pitchFamily="34" charset="-122"/>
                <a:cs typeface="Source Sans 3" pitchFamily="34" charset="-120"/>
              </a:rPr>
              <a:t>Nächster Schritt: Rückruf</a:t>
            </a:r>
            <a:endParaRPr lang="en-US" sz="2100" dirty="0"/>
          </a:p>
        </p:txBody>
      </p:sp>
      <p:pic>
        <p:nvPicPr>
          <p:cNvPr id="16" name="Grafik 15">
            <a:extLst>
              <a:ext uri="{FF2B5EF4-FFF2-40B4-BE49-F238E27FC236}">
                <a16:creationId xmlns:a16="http://schemas.microsoft.com/office/drawing/2014/main" id="{2937487B-0567-428B-C5F5-BA3328EB9265}"/>
              </a:ext>
            </a:extLst>
          </p:cNvPr>
          <p:cNvPicPr>
            <a:picLocks noChangeAspect="1"/>
          </p:cNvPicPr>
          <p:nvPr/>
        </p:nvPicPr>
        <p:blipFill>
          <a:blip r:embed="rId3"/>
          <a:stretch>
            <a:fillRect/>
          </a:stretch>
        </p:blipFill>
        <p:spPr>
          <a:xfrm>
            <a:off x="1237961" y="1009723"/>
            <a:ext cx="3866240" cy="74295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44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66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88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88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88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238250" y="2618780"/>
            <a:ext cx="7566801"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01 · EINLEITUNG</a:t>
            </a:r>
            <a:endParaRPr lang="en-US" sz="1950" dirty="0"/>
          </a:p>
        </p:txBody>
      </p:sp>
      <p:sp>
        <p:nvSpPr>
          <p:cNvPr id="3" name="Text 1"/>
          <p:cNvSpPr/>
          <p:nvPr/>
        </p:nvSpPr>
        <p:spPr>
          <a:xfrm>
            <a:off x="1238250" y="3280767"/>
            <a:ext cx="7085278" cy="1766292"/>
          </a:xfrm>
          <a:prstGeom prst="rect">
            <a:avLst/>
          </a:prstGeom>
          <a:noFill/>
          <a:ln/>
        </p:spPr>
        <p:txBody>
          <a:bodyPr wrap="square" lIns="25400" tIns="25400" rIns="25400" bIns="25400" rtlCol="0" anchor="t">
            <a:normAutofit lnSpcReduction="10000"/>
          </a:bodyPr>
          <a:lstStyle/>
          <a:p>
            <a:pPr marL="0" indent="0" algn="l">
              <a:lnSpc>
                <a:spcPct val="99148"/>
              </a:lnSpc>
              <a:buNone/>
            </a:pPr>
            <a:r>
              <a:rPr lang="en-US" sz="6300" b="1" kern="0" spc="-158" dirty="0">
                <a:solidFill>
                  <a:srgbClr val="12324A"/>
                </a:solidFill>
                <a:latin typeface="Archivo" pitchFamily="34" charset="0"/>
                <a:ea typeface="Archivo" pitchFamily="34" charset="-122"/>
                <a:cs typeface="Archivo" pitchFamily="34" charset="-120"/>
              </a:rPr>
              <a:t>Wir kennen Ihre Seite des Tisches</a:t>
            </a:r>
            <a:endParaRPr lang="en-US" sz="6300" dirty="0"/>
          </a:p>
        </p:txBody>
      </p:sp>
      <p:sp>
        <p:nvSpPr>
          <p:cNvPr id="4" name="Text 2"/>
          <p:cNvSpPr/>
          <p:nvPr/>
        </p:nvSpPr>
        <p:spPr>
          <a:xfrm>
            <a:off x="1238250" y="5428059"/>
            <a:ext cx="7085278" cy="2278261"/>
          </a:xfrm>
          <a:prstGeom prst="rect">
            <a:avLst/>
          </a:prstGeom>
          <a:noFill/>
          <a:ln/>
        </p:spPr>
        <p:txBody>
          <a:bodyPr wrap="square" lIns="25400" tIns="25400" rIns="25400" bIns="25400" rtlCol="0" anchor="t">
            <a:normAutofit/>
          </a:bodyPr>
          <a:lstStyle/>
          <a:p>
            <a:pPr marL="0" indent="0" algn="l">
              <a:lnSpc>
                <a:spcPct val="98000"/>
              </a:lnSpc>
              <a:buNone/>
            </a:pPr>
            <a:r>
              <a:rPr lang="en-US" sz="3150" b="1" dirty="0">
                <a:solidFill>
                  <a:srgbClr val="12324A"/>
                </a:solidFill>
                <a:latin typeface="Source Sans 3" pitchFamily="34" charset="0"/>
                <a:ea typeface="Source Sans 3" pitchFamily="34" charset="-122"/>
                <a:cs typeface="Source Sans 3" pitchFamily="34" charset="-120"/>
              </a:rPr>
              <a:t>Alessandro Lombardi </a:t>
            </a:r>
            <a:r>
              <a:rPr lang="en-US" sz="3150" dirty="0">
                <a:solidFill>
                  <a:srgbClr val="37485B"/>
                </a:solidFill>
                <a:latin typeface="Source Sans 3" pitchFamily="34" charset="0"/>
                <a:ea typeface="Source Sans 3" pitchFamily="34" charset="-122"/>
                <a:cs typeface="Source Sans 3" pitchFamily="34" charset="-120"/>
              </a:rPr>
              <a:t>, Plangewinn. Aus dem eigenen Architekturbüro heraus entstanden – heute </a:t>
            </a:r>
            <a:r>
              <a:rPr lang="en-US" sz="3150" dirty="0" err="1">
                <a:solidFill>
                  <a:srgbClr val="37485B"/>
                </a:solidFill>
                <a:latin typeface="Source Sans 3" pitchFamily="34" charset="0"/>
                <a:ea typeface="Source Sans 3" pitchFamily="34" charset="-122"/>
                <a:cs typeface="Source Sans 3" pitchFamily="34" charset="-120"/>
              </a:rPr>
              <a:t>ausschließlich</a:t>
            </a:r>
            <a:r>
              <a:rPr lang="en-US" sz="3150" dirty="0">
                <a:solidFill>
                  <a:srgbClr val="37485B"/>
                </a:solidFill>
                <a:latin typeface="Source Sans 3" pitchFamily="34" charset="0"/>
                <a:ea typeface="Source Sans 3" pitchFamily="34" charset="-122"/>
                <a:cs typeface="Source Sans 3" pitchFamily="34" charset="-120"/>
              </a:rPr>
              <a:t> </a:t>
            </a:r>
            <a:r>
              <a:rPr lang="en-US" sz="3150" dirty="0" err="1">
                <a:solidFill>
                  <a:srgbClr val="37485B"/>
                </a:solidFill>
                <a:latin typeface="Source Sans 3" pitchFamily="34" charset="0"/>
                <a:ea typeface="Source Sans 3" pitchFamily="34" charset="-122"/>
                <a:cs typeface="Source Sans 3" pitchFamily="34" charset="-120"/>
              </a:rPr>
              <a:t>Marketinglösungen</a:t>
            </a:r>
            <a:r>
              <a:rPr lang="en-US" sz="3150" dirty="0">
                <a:solidFill>
                  <a:srgbClr val="37485B"/>
                </a:solidFill>
                <a:latin typeface="Source Sans 3" pitchFamily="34" charset="0"/>
                <a:ea typeface="Source Sans 3" pitchFamily="34" charset="-122"/>
                <a:cs typeface="Source Sans 3" pitchFamily="34" charset="-120"/>
              </a:rPr>
              <a:t> für Planungsbüros.</a:t>
            </a:r>
            <a:endParaRPr lang="en-US" sz="3150" dirty="0"/>
          </a:p>
        </p:txBody>
      </p:sp>
      <p:pic>
        <p:nvPicPr>
          <p:cNvPr id="5" name="Image 0" descr="preencoded.png"/>
          <p:cNvPicPr>
            <a:picLocks noChangeAspect="1"/>
          </p:cNvPicPr>
          <p:nvPr/>
        </p:nvPicPr>
        <p:blipFill>
          <a:blip r:embed="rId3"/>
          <a:srcRect t="9279" b="7592"/>
          <a:stretch/>
        </p:blipFill>
        <p:spPr>
          <a:xfrm>
            <a:off x="8974410" y="1400175"/>
            <a:ext cx="8075340" cy="4476750"/>
          </a:xfrm>
          <a:prstGeom prst="rect">
            <a:avLst/>
          </a:prstGeom>
        </p:spPr>
      </p:pic>
      <p:pic>
        <p:nvPicPr>
          <p:cNvPr id="6" name="Image 1" descr="preencoded.png"/>
          <p:cNvPicPr>
            <a:picLocks noChangeAspect="1"/>
          </p:cNvPicPr>
          <p:nvPr/>
        </p:nvPicPr>
        <p:blipFill>
          <a:blip r:embed="rId4"/>
          <a:srcRect l="19786" r="19786"/>
          <a:stretch/>
        </p:blipFill>
        <p:spPr>
          <a:xfrm>
            <a:off x="8974410" y="6029325"/>
            <a:ext cx="2590130" cy="2857500"/>
          </a:xfrm>
          <a:prstGeom prst="rect">
            <a:avLst/>
          </a:prstGeom>
        </p:spPr>
      </p:pic>
      <p:pic>
        <p:nvPicPr>
          <p:cNvPr id="7" name="Image 2" descr="preencoded.png"/>
          <p:cNvPicPr>
            <a:picLocks noChangeAspect="1"/>
          </p:cNvPicPr>
          <p:nvPr/>
        </p:nvPicPr>
        <p:blipFill>
          <a:blip r:embed="rId5"/>
          <a:srcRect l="19785" r="19785"/>
          <a:stretch/>
        </p:blipFill>
        <p:spPr>
          <a:xfrm>
            <a:off x="11716941" y="6029325"/>
            <a:ext cx="2590205" cy="2857500"/>
          </a:xfrm>
          <a:prstGeom prst="rect">
            <a:avLst/>
          </a:prstGeom>
        </p:spPr>
      </p:pic>
      <p:pic>
        <p:nvPicPr>
          <p:cNvPr id="8" name="Image 3" descr="preencoded.png"/>
          <p:cNvPicPr>
            <a:picLocks noChangeAspect="1"/>
          </p:cNvPicPr>
          <p:nvPr/>
        </p:nvPicPr>
        <p:blipFill>
          <a:blip r:embed="rId6"/>
          <a:srcRect l="19785" r="19785"/>
          <a:stretch/>
        </p:blipFill>
        <p:spPr>
          <a:xfrm>
            <a:off x="14459545" y="6029325"/>
            <a:ext cx="2590205" cy="28575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44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44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44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4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8452B"/>
        </a:solidFill>
        <a:effectLst/>
      </p:bgPr>
    </p:bg>
    <p:spTree>
      <p:nvGrpSpPr>
        <p:cNvPr id="1" name=""/>
        <p:cNvGrpSpPr/>
        <p:nvPr/>
      </p:nvGrpSpPr>
      <p:grpSpPr>
        <a:xfrm>
          <a:off x="0" y="0"/>
          <a:ext cx="0" cy="0"/>
          <a:chOff x="0" y="0"/>
          <a:chExt cx="0" cy="0"/>
        </a:xfrm>
      </p:grpSpPr>
      <p:sp>
        <p:nvSpPr>
          <p:cNvPr id="2" name="Text 0"/>
          <p:cNvSpPr/>
          <p:nvPr/>
        </p:nvSpPr>
        <p:spPr>
          <a:xfrm>
            <a:off x="1238250" y="2173412"/>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FFFFFF">
                    <a:alpha val="92000"/>
                  </a:srgbClr>
                </a:solidFill>
                <a:latin typeface="IBM Plex Mono" pitchFamily="34" charset="0"/>
                <a:ea typeface="IBM Plex Mono" pitchFamily="34" charset="-122"/>
                <a:cs typeface="IBM Plex Mono" pitchFamily="34" charset="-120"/>
              </a:rPr>
              <a:t>02 · DAS VERSPRECHEN</a:t>
            </a:r>
            <a:endParaRPr lang="en-US" sz="1950" dirty="0"/>
          </a:p>
        </p:txBody>
      </p:sp>
      <p:sp>
        <p:nvSpPr>
          <p:cNvPr id="3" name="Text 1"/>
          <p:cNvSpPr/>
          <p:nvPr/>
        </p:nvSpPr>
        <p:spPr>
          <a:xfrm>
            <a:off x="1238250" y="2911599"/>
            <a:ext cx="15304770" cy="2256979"/>
          </a:xfrm>
          <a:prstGeom prst="rect">
            <a:avLst/>
          </a:prstGeom>
          <a:noFill/>
          <a:ln/>
        </p:spPr>
        <p:txBody>
          <a:bodyPr wrap="square" lIns="25400" tIns="25400" rIns="25400" bIns="25400" rtlCol="0" anchor="t">
            <a:normAutofit lnSpcReduction="10000"/>
          </a:bodyPr>
          <a:lstStyle/>
          <a:p>
            <a:pPr marL="0" indent="0" algn="l">
              <a:lnSpc>
                <a:spcPct val="95475"/>
              </a:lnSpc>
              <a:buNone/>
            </a:pPr>
            <a:r>
              <a:rPr lang="en-US" sz="8400" b="1" kern="0" spc="-252" dirty="0">
                <a:solidFill>
                  <a:srgbClr val="FFFFFF"/>
                </a:solidFill>
                <a:latin typeface="Archivo" pitchFamily="34" charset="0"/>
                <a:ea typeface="Archivo" pitchFamily="34" charset="-122"/>
                <a:cs typeface="Archivo" pitchFamily="34" charset="-120"/>
              </a:rPr>
              <a:t>2–3 Anfragen pro Monat von Projekten, die sich lohnen</a:t>
            </a:r>
            <a:endParaRPr lang="en-US" sz="8400" dirty="0"/>
          </a:p>
        </p:txBody>
      </p:sp>
      <p:sp>
        <p:nvSpPr>
          <p:cNvPr id="4" name="Shape 2"/>
          <p:cNvSpPr/>
          <p:nvPr/>
        </p:nvSpPr>
        <p:spPr>
          <a:xfrm>
            <a:off x="1238250" y="5854378"/>
            <a:ext cx="15811500" cy="19050"/>
          </a:xfrm>
          <a:prstGeom prst="rect">
            <a:avLst/>
          </a:prstGeom>
          <a:solidFill>
            <a:srgbClr val="FFFFFF">
              <a:alpha val="42000"/>
            </a:srgbClr>
          </a:solidFill>
          <a:ln/>
        </p:spPr>
        <p:txBody>
          <a:bodyPr/>
          <a:lstStyle/>
          <a:p>
            <a:endParaRPr lang="de-DE"/>
          </a:p>
        </p:txBody>
      </p:sp>
      <p:sp>
        <p:nvSpPr>
          <p:cNvPr id="5" name="Text 3"/>
          <p:cNvSpPr/>
          <p:nvPr/>
        </p:nvSpPr>
        <p:spPr>
          <a:xfrm>
            <a:off x="1238250" y="6330628"/>
            <a:ext cx="5273620" cy="857250"/>
          </a:xfrm>
          <a:prstGeom prst="rect">
            <a:avLst/>
          </a:prstGeom>
          <a:noFill/>
          <a:ln/>
        </p:spPr>
        <p:txBody>
          <a:bodyPr wrap="square" lIns="25400" tIns="25400" rIns="25400" bIns="25400" rtlCol="0" anchor="t">
            <a:normAutofit fontScale="92500" lnSpcReduction="10000"/>
          </a:bodyPr>
          <a:lstStyle/>
          <a:p>
            <a:pPr marL="0" indent="0" algn="l">
              <a:lnSpc>
                <a:spcPct val="91979"/>
              </a:lnSpc>
              <a:buNone/>
            </a:pPr>
            <a:r>
              <a:rPr lang="en-US" sz="6450" b="1" dirty="0">
                <a:solidFill>
                  <a:srgbClr val="FFFFFF"/>
                </a:solidFill>
                <a:latin typeface="Archivo" pitchFamily="34" charset="0"/>
                <a:ea typeface="Archivo" pitchFamily="34" charset="-122"/>
                <a:cs typeface="Archivo" pitchFamily="34" charset="-120"/>
              </a:rPr>
              <a:t>2–3</a:t>
            </a:r>
            <a:endParaRPr lang="en-US" sz="6450" dirty="0"/>
          </a:p>
        </p:txBody>
      </p:sp>
      <p:sp>
        <p:nvSpPr>
          <p:cNvPr id="6" name="Text 4"/>
          <p:cNvSpPr/>
          <p:nvPr/>
        </p:nvSpPr>
        <p:spPr>
          <a:xfrm>
            <a:off x="1238250" y="7321228"/>
            <a:ext cx="4938026" cy="830461"/>
          </a:xfrm>
          <a:prstGeom prst="rect">
            <a:avLst/>
          </a:prstGeom>
          <a:noFill/>
          <a:ln/>
        </p:spPr>
        <p:txBody>
          <a:bodyPr wrap="square" lIns="25400" tIns="25400" rIns="25400" bIns="25400" rtlCol="0" anchor="t">
            <a:normAutofit/>
          </a:bodyPr>
          <a:lstStyle/>
          <a:p>
            <a:pPr marL="0" indent="0" algn="l">
              <a:lnSpc>
                <a:spcPct val="90435"/>
              </a:lnSpc>
              <a:buNone/>
            </a:pPr>
            <a:r>
              <a:rPr lang="en-US" sz="2400" dirty="0">
                <a:solidFill>
                  <a:srgbClr val="FFFFFF">
                    <a:alpha val="94000"/>
                  </a:srgbClr>
                </a:solidFill>
                <a:latin typeface="Source Sans 3" pitchFamily="34" charset="0"/>
                <a:ea typeface="Source Sans 3" pitchFamily="34" charset="-122"/>
                <a:cs typeface="Source Sans 3" pitchFamily="34" charset="-120"/>
              </a:rPr>
              <a:t>passende Anfragen pro Monat</a:t>
            </a:r>
            <a:endParaRPr lang="en-US" sz="2400" dirty="0"/>
          </a:p>
        </p:txBody>
      </p:sp>
      <p:sp>
        <p:nvSpPr>
          <p:cNvPr id="7" name="Shape 5"/>
          <p:cNvSpPr/>
          <p:nvPr/>
        </p:nvSpPr>
        <p:spPr>
          <a:xfrm>
            <a:off x="6508700" y="5873428"/>
            <a:ext cx="19050" cy="2240161"/>
          </a:xfrm>
          <a:prstGeom prst="rect">
            <a:avLst/>
          </a:prstGeom>
          <a:solidFill>
            <a:srgbClr val="FFFFFF">
              <a:alpha val="42000"/>
            </a:srgbClr>
          </a:solidFill>
          <a:ln/>
        </p:spPr>
        <p:txBody>
          <a:bodyPr/>
          <a:lstStyle/>
          <a:p>
            <a:endParaRPr lang="de-DE"/>
          </a:p>
        </p:txBody>
      </p:sp>
      <p:sp>
        <p:nvSpPr>
          <p:cNvPr id="8" name="Text 6"/>
          <p:cNvSpPr/>
          <p:nvPr/>
        </p:nvSpPr>
        <p:spPr>
          <a:xfrm>
            <a:off x="7004000" y="6330628"/>
            <a:ext cx="4728872" cy="857250"/>
          </a:xfrm>
          <a:prstGeom prst="rect">
            <a:avLst/>
          </a:prstGeom>
          <a:noFill/>
          <a:ln/>
        </p:spPr>
        <p:txBody>
          <a:bodyPr wrap="square" lIns="25400" tIns="25400" rIns="25400" bIns="25400" rtlCol="0" anchor="t">
            <a:normAutofit fontScale="92500" lnSpcReduction="10000"/>
          </a:bodyPr>
          <a:lstStyle/>
          <a:p>
            <a:pPr marL="0" indent="0" algn="l">
              <a:lnSpc>
                <a:spcPct val="91979"/>
              </a:lnSpc>
              <a:buNone/>
            </a:pPr>
            <a:r>
              <a:rPr lang="en-US" sz="6450" b="1" dirty="0">
                <a:solidFill>
                  <a:srgbClr val="FFFFFF"/>
                </a:solidFill>
                <a:latin typeface="Archivo" pitchFamily="34" charset="0"/>
                <a:ea typeface="Archivo" pitchFamily="34" charset="-122"/>
                <a:cs typeface="Archivo" pitchFamily="34" charset="-120"/>
              </a:rPr>
              <a:t>3</a:t>
            </a:r>
            <a:endParaRPr lang="en-US" sz="6450" dirty="0"/>
          </a:p>
        </p:txBody>
      </p:sp>
      <p:sp>
        <p:nvSpPr>
          <p:cNvPr id="9" name="Text 7"/>
          <p:cNvSpPr/>
          <p:nvPr/>
        </p:nvSpPr>
        <p:spPr>
          <a:xfrm>
            <a:off x="7004000" y="7321228"/>
            <a:ext cx="4427944" cy="830461"/>
          </a:xfrm>
          <a:prstGeom prst="rect">
            <a:avLst/>
          </a:prstGeom>
          <a:noFill/>
          <a:ln/>
        </p:spPr>
        <p:txBody>
          <a:bodyPr wrap="square" lIns="25400" tIns="25400" rIns="25400" bIns="25400" rtlCol="0" anchor="t">
            <a:normAutofit/>
          </a:bodyPr>
          <a:lstStyle/>
          <a:p>
            <a:pPr marL="0" indent="0" algn="l">
              <a:lnSpc>
                <a:spcPct val="90435"/>
              </a:lnSpc>
              <a:buNone/>
            </a:pPr>
            <a:r>
              <a:rPr lang="en-US" sz="2400" dirty="0">
                <a:solidFill>
                  <a:srgbClr val="FFFFFF">
                    <a:alpha val="94000"/>
                  </a:srgbClr>
                </a:solidFill>
                <a:latin typeface="Source Sans 3" pitchFamily="34" charset="0"/>
                <a:ea typeface="Source Sans 3" pitchFamily="34" charset="-122"/>
                <a:cs typeface="Source Sans 3" pitchFamily="34" charset="-120"/>
              </a:rPr>
              <a:t>Bausteine, die ineinandergreifen</a:t>
            </a:r>
            <a:endParaRPr lang="en-US" sz="2400" dirty="0"/>
          </a:p>
        </p:txBody>
      </p:sp>
      <p:sp>
        <p:nvSpPr>
          <p:cNvPr id="10" name="Shape 8"/>
          <p:cNvSpPr/>
          <p:nvPr/>
        </p:nvSpPr>
        <p:spPr>
          <a:xfrm>
            <a:off x="11779225" y="5873428"/>
            <a:ext cx="19050" cy="2240161"/>
          </a:xfrm>
          <a:prstGeom prst="rect">
            <a:avLst/>
          </a:prstGeom>
          <a:solidFill>
            <a:srgbClr val="FFFFFF">
              <a:alpha val="42000"/>
            </a:srgbClr>
          </a:solidFill>
          <a:ln/>
        </p:spPr>
        <p:txBody>
          <a:bodyPr/>
          <a:lstStyle/>
          <a:p>
            <a:endParaRPr lang="de-DE"/>
          </a:p>
        </p:txBody>
      </p:sp>
      <p:sp>
        <p:nvSpPr>
          <p:cNvPr id="11" name="Text 9"/>
          <p:cNvSpPr/>
          <p:nvPr/>
        </p:nvSpPr>
        <p:spPr>
          <a:xfrm>
            <a:off x="12274525" y="6330628"/>
            <a:ext cx="5252665" cy="857250"/>
          </a:xfrm>
          <a:prstGeom prst="rect">
            <a:avLst/>
          </a:prstGeom>
          <a:noFill/>
          <a:ln/>
        </p:spPr>
        <p:txBody>
          <a:bodyPr wrap="square" lIns="25400" tIns="25400" rIns="25400" bIns="25400" rtlCol="0" anchor="t">
            <a:normAutofit fontScale="92500" lnSpcReduction="10000"/>
          </a:bodyPr>
          <a:lstStyle/>
          <a:p>
            <a:pPr marL="0" indent="0" algn="l">
              <a:lnSpc>
                <a:spcPct val="91979"/>
              </a:lnSpc>
              <a:buNone/>
            </a:pPr>
            <a:r>
              <a:rPr lang="en-US" sz="6450" b="1" dirty="0">
                <a:solidFill>
                  <a:srgbClr val="FFFFFF"/>
                </a:solidFill>
                <a:latin typeface="Archivo" pitchFamily="34" charset="0"/>
                <a:ea typeface="Archivo" pitchFamily="34" charset="-122"/>
                <a:cs typeface="Archivo" pitchFamily="34" charset="-120"/>
              </a:rPr>
              <a:t>25+</a:t>
            </a:r>
            <a:endParaRPr lang="en-US" sz="6450" dirty="0"/>
          </a:p>
        </p:txBody>
      </p:sp>
      <p:sp>
        <p:nvSpPr>
          <p:cNvPr id="12" name="Text 10"/>
          <p:cNvSpPr/>
          <p:nvPr/>
        </p:nvSpPr>
        <p:spPr>
          <a:xfrm>
            <a:off x="12274525" y="7321228"/>
            <a:ext cx="4918405" cy="830461"/>
          </a:xfrm>
          <a:prstGeom prst="rect">
            <a:avLst/>
          </a:prstGeom>
          <a:noFill/>
          <a:ln/>
        </p:spPr>
        <p:txBody>
          <a:bodyPr wrap="square" lIns="25400" tIns="25400" rIns="25400" bIns="25400" rtlCol="0" anchor="t">
            <a:normAutofit/>
          </a:bodyPr>
          <a:lstStyle/>
          <a:p>
            <a:pPr marL="0" indent="0" algn="l">
              <a:lnSpc>
                <a:spcPct val="90435"/>
              </a:lnSpc>
              <a:buNone/>
            </a:pPr>
            <a:r>
              <a:rPr lang="en-US" sz="2400" dirty="0">
                <a:solidFill>
                  <a:srgbClr val="FFFFFF">
                    <a:alpha val="94000"/>
                  </a:srgbClr>
                </a:solidFill>
                <a:latin typeface="Source Sans 3" pitchFamily="34" charset="0"/>
                <a:ea typeface="Source Sans 3" pitchFamily="34" charset="-122"/>
                <a:cs typeface="Source Sans 3" pitchFamily="34" charset="-120"/>
              </a:rPr>
              <a:t>Planungsbüros in der Anwendung</a:t>
            </a:r>
            <a:endParaRPr lang="en-US" sz="2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9FC"/>
        </a:solidFill>
        <a:effectLst/>
      </p:bgPr>
    </p:bg>
    <p:spTree>
      <p:nvGrpSpPr>
        <p:cNvPr id="1" name=""/>
        <p:cNvGrpSpPr/>
        <p:nvPr/>
      </p:nvGrpSpPr>
      <p:grpSpPr>
        <a:xfrm>
          <a:off x="0" y="0"/>
          <a:ext cx="0" cy="0"/>
          <a:chOff x="0" y="0"/>
          <a:chExt cx="0" cy="0"/>
        </a:xfrm>
      </p:grpSpPr>
      <p:sp>
        <p:nvSpPr>
          <p:cNvPr id="2" name="Text 0"/>
          <p:cNvSpPr/>
          <p:nvPr/>
        </p:nvSpPr>
        <p:spPr>
          <a:xfrm>
            <a:off x="1238250" y="796156"/>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03 · AUSGANGSLAGE</a:t>
            </a:r>
            <a:endParaRPr lang="en-US" sz="1950" dirty="0"/>
          </a:p>
        </p:txBody>
      </p:sp>
      <p:sp>
        <p:nvSpPr>
          <p:cNvPr id="3" name="Text 1"/>
          <p:cNvSpPr/>
          <p:nvPr/>
        </p:nvSpPr>
        <p:spPr>
          <a:xfrm>
            <a:off x="1238250" y="1362894"/>
            <a:ext cx="17392650" cy="845790"/>
          </a:xfrm>
          <a:prstGeom prst="rect">
            <a:avLst/>
          </a:prstGeom>
          <a:noFill/>
          <a:ln/>
        </p:spPr>
        <p:txBody>
          <a:bodyPr wrap="square" lIns="25400" tIns="25400" rIns="25400" bIns="25400" rtlCol="0" anchor="t">
            <a:normAutofit fontScale="92500" lnSpcReduction="10000"/>
          </a:bodyPr>
          <a:lstStyle/>
          <a:p>
            <a:pPr marL="0" indent="0" algn="l">
              <a:lnSpc>
                <a:spcPct val="97471"/>
              </a:lnSpc>
              <a:buNone/>
            </a:pPr>
            <a:r>
              <a:rPr lang="en-US" sz="6000" b="1" kern="0" spc="-150" dirty="0">
                <a:solidFill>
                  <a:srgbClr val="12324A"/>
                </a:solidFill>
                <a:latin typeface="Archivo" pitchFamily="34" charset="0"/>
                <a:ea typeface="Archivo" pitchFamily="34" charset="-122"/>
                <a:cs typeface="Archivo" pitchFamily="34" charset="-120"/>
              </a:rPr>
              <a:t>Fünf Probleme, die Sie kennen</a:t>
            </a:r>
            <a:endParaRPr lang="en-US" sz="6000" dirty="0"/>
          </a:p>
        </p:txBody>
      </p:sp>
      <p:sp>
        <p:nvSpPr>
          <p:cNvPr id="4" name="Shape 2"/>
          <p:cNvSpPr/>
          <p:nvPr/>
        </p:nvSpPr>
        <p:spPr>
          <a:xfrm>
            <a:off x="1238250" y="2589684"/>
            <a:ext cx="15811500" cy="1144786"/>
          </a:xfrm>
          <a:prstGeom prst="roundRect">
            <a:avLst>
              <a:gd name="adj" fmla="val 11648"/>
            </a:avLst>
          </a:prstGeom>
          <a:solidFill>
            <a:srgbClr val="FFFFFF"/>
          </a:solidFill>
          <a:ln w="9525">
            <a:solidFill>
              <a:srgbClr val="DBE3EC"/>
            </a:solidFill>
            <a:prstDash val="solid"/>
          </a:ln>
        </p:spPr>
        <p:txBody>
          <a:bodyPr/>
          <a:lstStyle/>
          <a:p>
            <a:endParaRPr lang="de-DE"/>
          </a:p>
        </p:txBody>
      </p:sp>
      <p:sp>
        <p:nvSpPr>
          <p:cNvPr id="5" name="Text 3"/>
          <p:cNvSpPr/>
          <p:nvPr/>
        </p:nvSpPr>
        <p:spPr>
          <a:xfrm>
            <a:off x="1590675" y="3004914"/>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01</a:t>
            </a:r>
            <a:endParaRPr lang="en-US" sz="2250" dirty="0"/>
          </a:p>
        </p:txBody>
      </p:sp>
      <p:sp>
        <p:nvSpPr>
          <p:cNvPr id="6" name="Text 4"/>
          <p:cNvSpPr/>
          <p:nvPr/>
        </p:nvSpPr>
        <p:spPr>
          <a:xfrm>
            <a:off x="2600325" y="2934072"/>
            <a:ext cx="9890760" cy="494109"/>
          </a:xfrm>
          <a:prstGeom prst="rect">
            <a:avLst/>
          </a:prstGeom>
          <a:noFill/>
          <a:ln/>
        </p:spPr>
        <p:txBody>
          <a:bodyPr wrap="square" lIns="25400" tIns="25400" rIns="25400" bIns="25400" rtlCol="0" anchor="t">
            <a:normAutofit fontScale="92500"/>
          </a:bodyPr>
          <a:lstStyle/>
          <a:p>
            <a:pPr marL="0" indent="0" algn="l">
              <a:lnSpc>
                <a:spcPct val="104087"/>
              </a:lnSpc>
              <a:buNone/>
            </a:pPr>
            <a:r>
              <a:rPr lang="en-US" sz="3150" b="1" dirty="0">
                <a:solidFill>
                  <a:srgbClr val="12324A"/>
                </a:solidFill>
                <a:latin typeface="Archivo" pitchFamily="34" charset="0"/>
                <a:ea typeface="Archivo" pitchFamily="34" charset="-122"/>
                <a:cs typeface="Archivo" pitchFamily="34" charset="-120"/>
              </a:rPr>
              <a:t>Aufträge kommen unregelmäßig</a:t>
            </a:r>
            <a:endParaRPr lang="en-US" sz="3150" dirty="0"/>
          </a:p>
        </p:txBody>
      </p:sp>
      <p:sp>
        <p:nvSpPr>
          <p:cNvPr id="7" name="Text 5"/>
          <p:cNvSpPr/>
          <p:nvPr/>
        </p:nvSpPr>
        <p:spPr>
          <a:xfrm>
            <a:off x="11934825" y="2827809"/>
            <a:ext cx="4905375" cy="706636"/>
          </a:xfrm>
          <a:prstGeom prst="rect">
            <a:avLst/>
          </a:prstGeom>
          <a:noFill/>
          <a:ln/>
        </p:spPr>
        <p:txBody>
          <a:bodyPr wrap="square" lIns="25400" tIns="25400" rIns="25400" bIns="25400" rtlCol="0" anchor="t">
            <a:normAutofit/>
          </a:bodyPr>
          <a:lstStyle/>
          <a:p>
            <a:pPr marL="0" indent="0" algn="l">
              <a:lnSpc>
                <a:spcPct val="94865"/>
              </a:lnSpc>
              <a:buNone/>
            </a:pPr>
            <a:r>
              <a:rPr lang="en-US" sz="1950" dirty="0">
                <a:solidFill>
                  <a:srgbClr val="5B6B7C"/>
                </a:solidFill>
                <a:latin typeface="Source Sans 3" pitchFamily="34" charset="0"/>
                <a:ea typeface="Source Sans 3" pitchFamily="34" charset="-122"/>
                <a:cs typeface="Source Sans 3" pitchFamily="34" charset="-120"/>
              </a:rPr>
              <a:t>Bei 37 von 100 Ingenieurbüros gingen die Aufträge zurück</a:t>
            </a:r>
            <a:endParaRPr lang="en-US" sz="1950" dirty="0"/>
          </a:p>
        </p:txBody>
      </p:sp>
      <p:sp>
        <p:nvSpPr>
          <p:cNvPr id="8" name="Shape 6"/>
          <p:cNvSpPr/>
          <p:nvPr/>
        </p:nvSpPr>
        <p:spPr>
          <a:xfrm>
            <a:off x="1238250" y="3886870"/>
            <a:ext cx="15811500" cy="1144786"/>
          </a:xfrm>
          <a:prstGeom prst="roundRect">
            <a:avLst>
              <a:gd name="adj" fmla="val 11648"/>
            </a:avLst>
          </a:prstGeom>
          <a:solidFill>
            <a:srgbClr val="FFFFFF"/>
          </a:solidFill>
          <a:ln w="9525">
            <a:solidFill>
              <a:srgbClr val="DBE3EC"/>
            </a:solidFill>
            <a:prstDash val="solid"/>
          </a:ln>
        </p:spPr>
        <p:txBody>
          <a:bodyPr/>
          <a:lstStyle/>
          <a:p>
            <a:endParaRPr lang="de-DE"/>
          </a:p>
        </p:txBody>
      </p:sp>
      <p:sp>
        <p:nvSpPr>
          <p:cNvPr id="9" name="Text 7"/>
          <p:cNvSpPr/>
          <p:nvPr/>
        </p:nvSpPr>
        <p:spPr>
          <a:xfrm>
            <a:off x="1590675" y="4302100"/>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02</a:t>
            </a:r>
            <a:endParaRPr lang="en-US" sz="2250" dirty="0"/>
          </a:p>
        </p:txBody>
      </p:sp>
      <p:sp>
        <p:nvSpPr>
          <p:cNvPr id="10" name="Text 8"/>
          <p:cNvSpPr/>
          <p:nvPr/>
        </p:nvSpPr>
        <p:spPr>
          <a:xfrm>
            <a:off x="2600325" y="4231258"/>
            <a:ext cx="9890760" cy="494109"/>
          </a:xfrm>
          <a:prstGeom prst="rect">
            <a:avLst/>
          </a:prstGeom>
          <a:noFill/>
          <a:ln/>
        </p:spPr>
        <p:txBody>
          <a:bodyPr wrap="square" lIns="25400" tIns="25400" rIns="25400" bIns="25400" rtlCol="0" anchor="t">
            <a:normAutofit fontScale="92500"/>
          </a:bodyPr>
          <a:lstStyle/>
          <a:p>
            <a:pPr marL="0" indent="0" algn="l">
              <a:lnSpc>
                <a:spcPct val="104087"/>
              </a:lnSpc>
              <a:buNone/>
            </a:pPr>
            <a:r>
              <a:rPr lang="en-US" sz="3150" b="1" dirty="0">
                <a:solidFill>
                  <a:srgbClr val="12324A"/>
                </a:solidFill>
                <a:latin typeface="Archivo" pitchFamily="34" charset="0"/>
                <a:ea typeface="Archivo" pitchFamily="34" charset="-122"/>
                <a:cs typeface="Archivo" pitchFamily="34" charset="-120"/>
              </a:rPr>
              <a:t>Das Honorar hat keine Untergrenze mehr</a:t>
            </a:r>
            <a:endParaRPr lang="en-US" sz="3150" dirty="0"/>
          </a:p>
        </p:txBody>
      </p:sp>
      <p:sp>
        <p:nvSpPr>
          <p:cNvPr id="11" name="Text 9"/>
          <p:cNvSpPr/>
          <p:nvPr/>
        </p:nvSpPr>
        <p:spPr>
          <a:xfrm>
            <a:off x="11934825" y="4124995"/>
            <a:ext cx="4905375" cy="706636"/>
          </a:xfrm>
          <a:prstGeom prst="rect">
            <a:avLst/>
          </a:prstGeom>
          <a:noFill/>
          <a:ln/>
        </p:spPr>
        <p:txBody>
          <a:bodyPr wrap="square" lIns="25400" tIns="25400" rIns="25400" bIns="25400" rtlCol="0" anchor="t">
            <a:normAutofit/>
          </a:bodyPr>
          <a:lstStyle/>
          <a:p>
            <a:pPr marL="0" indent="0" algn="l">
              <a:lnSpc>
                <a:spcPct val="94865"/>
              </a:lnSpc>
              <a:buNone/>
            </a:pPr>
            <a:r>
              <a:rPr lang="en-US" sz="1950" dirty="0">
                <a:solidFill>
                  <a:srgbClr val="5B6B7C"/>
                </a:solidFill>
                <a:latin typeface="Source Sans 3" pitchFamily="34" charset="0"/>
                <a:ea typeface="Source Sans 3" pitchFamily="34" charset="-122"/>
                <a:cs typeface="Source Sans 3" pitchFamily="34" charset="-120"/>
              </a:rPr>
              <a:t>HOAI-Tabellen sind seit 2021 nicht mehr verbindlich</a:t>
            </a:r>
            <a:endParaRPr lang="en-US" sz="1950" dirty="0"/>
          </a:p>
        </p:txBody>
      </p:sp>
      <p:sp>
        <p:nvSpPr>
          <p:cNvPr id="12" name="Shape 10"/>
          <p:cNvSpPr/>
          <p:nvPr/>
        </p:nvSpPr>
        <p:spPr>
          <a:xfrm>
            <a:off x="1238250" y="5184056"/>
            <a:ext cx="15811500" cy="1144786"/>
          </a:xfrm>
          <a:prstGeom prst="roundRect">
            <a:avLst>
              <a:gd name="adj" fmla="val 11648"/>
            </a:avLst>
          </a:prstGeom>
          <a:solidFill>
            <a:srgbClr val="FFFFFF"/>
          </a:solidFill>
          <a:ln w="9525">
            <a:solidFill>
              <a:srgbClr val="DBE3EC"/>
            </a:solidFill>
            <a:prstDash val="solid"/>
          </a:ln>
        </p:spPr>
        <p:txBody>
          <a:bodyPr/>
          <a:lstStyle/>
          <a:p>
            <a:endParaRPr lang="de-DE"/>
          </a:p>
        </p:txBody>
      </p:sp>
      <p:sp>
        <p:nvSpPr>
          <p:cNvPr id="13" name="Text 11"/>
          <p:cNvSpPr/>
          <p:nvPr/>
        </p:nvSpPr>
        <p:spPr>
          <a:xfrm>
            <a:off x="1590675" y="5599286"/>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03</a:t>
            </a:r>
            <a:endParaRPr lang="en-US" sz="2250" dirty="0"/>
          </a:p>
        </p:txBody>
      </p:sp>
      <p:sp>
        <p:nvSpPr>
          <p:cNvPr id="14" name="Text 12"/>
          <p:cNvSpPr/>
          <p:nvPr/>
        </p:nvSpPr>
        <p:spPr>
          <a:xfrm>
            <a:off x="2600325" y="5528444"/>
            <a:ext cx="9890760" cy="494109"/>
          </a:xfrm>
          <a:prstGeom prst="rect">
            <a:avLst/>
          </a:prstGeom>
          <a:noFill/>
          <a:ln/>
        </p:spPr>
        <p:txBody>
          <a:bodyPr wrap="square" lIns="25400" tIns="25400" rIns="25400" bIns="25400" rtlCol="0" anchor="t">
            <a:normAutofit fontScale="92500"/>
          </a:bodyPr>
          <a:lstStyle/>
          <a:p>
            <a:pPr marL="0" indent="0" algn="l">
              <a:lnSpc>
                <a:spcPct val="104087"/>
              </a:lnSpc>
              <a:buNone/>
            </a:pPr>
            <a:r>
              <a:rPr lang="en-US" sz="3150" b="1" dirty="0">
                <a:solidFill>
                  <a:srgbClr val="12324A"/>
                </a:solidFill>
                <a:latin typeface="Archivo" pitchFamily="34" charset="0"/>
                <a:ea typeface="Archivo" pitchFamily="34" charset="-122"/>
                <a:cs typeface="Archivo" pitchFamily="34" charset="-120"/>
              </a:rPr>
              <a:t>Der Auftragsvorrat schrumpft</a:t>
            </a:r>
            <a:endParaRPr lang="en-US" sz="3150" dirty="0"/>
          </a:p>
        </p:txBody>
      </p:sp>
      <p:sp>
        <p:nvSpPr>
          <p:cNvPr id="15" name="Text 13"/>
          <p:cNvSpPr/>
          <p:nvPr/>
        </p:nvSpPr>
        <p:spPr>
          <a:xfrm>
            <a:off x="11934825" y="5422181"/>
            <a:ext cx="4905375" cy="706636"/>
          </a:xfrm>
          <a:prstGeom prst="rect">
            <a:avLst/>
          </a:prstGeom>
          <a:noFill/>
          <a:ln/>
        </p:spPr>
        <p:txBody>
          <a:bodyPr wrap="square" lIns="25400" tIns="25400" rIns="25400" bIns="25400" rtlCol="0" anchor="t">
            <a:normAutofit/>
          </a:bodyPr>
          <a:lstStyle/>
          <a:p>
            <a:pPr marL="0" indent="0" algn="l">
              <a:lnSpc>
                <a:spcPct val="94865"/>
              </a:lnSpc>
              <a:buNone/>
            </a:pPr>
            <a:r>
              <a:rPr lang="en-US" sz="1950" dirty="0">
                <a:solidFill>
                  <a:srgbClr val="5B6B7C"/>
                </a:solidFill>
                <a:latin typeface="Source Sans 3" pitchFamily="34" charset="0"/>
                <a:ea typeface="Source Sans 3" pitchFamily="34" charset="-122"/>
                <a:cs typeface="Source Sans 3" pitchFamily="34" charset="-120"/>
              </a:rPr>
              <a:t>Architekturbüros: 10,0 statt 11,5 Monate Arbeit</a:t>
            </a:r>
            <a:endParaRPr lang="en-US" sz="1950" dirty="0"/>
          </a:p>
        </p:txBody>
      </p:sp>
      <p:sp>
        <p:nvSpPr>
          <p:cNvPr id="16" name="Shape 14"/>
          <p:cNvSpPr/>
          <p:nvPr/>
        </p:nvSpPr>
        <p:spPr>
          <a:xfrm>
            <a:off x="1238250" y="6481242"/>
            <a:ext cx="15811500" cy="1144786"/>
          </a:xfrm>
          <a:prstGeom prst="roundRect">
            <a:avLst>
              <a:gd name="adj" fmla="val 11648"/>
            </a:avLst>
          </a:prstGeom>
          <a:solidFill>
            <a:srgbClr val="FFFFFF"/>
          </a:solidFill>
          <a:ln w="9525">
            <a:solidFill>
              <a:srgbClr val="DBE3EC"/>
            </a:solidFill>
            <a:prstDash val="solid"/>
          </a:ln>
        </p:spPr>
        <p:txBody>
          <a:bodyPr/>
          <a:lstStyle/>
          <a:p>
            <a:endParaRPr lang="de-DE"/>
          </a:p>
        </p:txBody>
      </p:sp>
      <p:sp>
        <p:nvSpPr>
          <p:cNvPr id="17" name="Text 15"/>
          <p:cNvSpPr/>
          <p:nvPr/>
        </p:nvSpPr>
        <p:spPr>
          <a:xfrm>
            <a:off x="1590675" y="6896472"/>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04</a:t>
            </a:r>
            <a:endParaRPr lang="en-US" sz="2250" dirty="0"/>
          </a:p>
        </p:txBody>
      </p:sp>
      <p:sp>
        <p:nvSpPr>
          <p:cNvPr id="18" name="Text 16"/>
          <p:cNvSpPr/>
          <p:nvPr/>
        </p:nvSpPr>
        <p:spPr>
          <a:xfrm>
            <a:off x="2600325" y="6825630"/>
            <a:ext cx="9890760" cy="494109"/>
          </a:xfrm>
          <a:prstGeom prst="rect">
            <a:avLst/>
          </a:prstGeom>
          <a:noFill/>
          <a:ln/>
        </p:spPr>
        <p:txBody>
          <a:bodyPr wrap="square" lIns="25400" tIns="25400" rIns="25400" bIns="25400" rtlCol="0" anchor="t">
            <a:normAutofit fontScale="92500"/>
          </a:bodyPr>
          <a:lstStyle/>
          <a:p>
            <a:pPr marL="0" indent="0" algn="l">
              <a:lnSpc>
                <a:spcPct val="104087"/>
              </a:lnSpc>
              <a:buNone/>
            </a:pPr>
            <a:r>
              <a:rPr lang="en-US" sz="3150" b="1" dirty="0">
                <a:solidFill>
                  <a:srgbClr val="12324A"/>
                </a:solidFill>
                <a:latin typeface="Archivo" pitchFamily="34" charset="0"/>
                <a:ea typeface="Archivo" pitchFamily="34" charset="-122"/>
                <a:cs typeface="Archivo" pitchFamily="34" charset="-120"/>
              </a:rPr>
              <a:t>Öffentliche Projekte stoppen nach Phase 3</a:t>
            </a:r>
            <a:endParaRPr lang="en-US" sz="3150" dirty="0"/>
          </a:p>
        </p:txBody>
      </p:sp>
      <p:sp>
        <p:nvSpPr>
          <p:cNvPr id="19" name="Text 17"/>
          <p:cNvSpPr/>
          <p:nvPr/>
        </p:nvSpPr>
        <p:spPr>
          <a:xfrm>
            <a:off x="11934825" y="6719367"/>
            <a:ext cx="4905375" cy="706636"/>
          </a:xfrm>
          <a:prstGeom prst="rect">
            <a:avLst/>
          </a:prstGeom>
          <a:noFill/>
          <a:ln/>
        </p:spPr>
        <p:txBody>
          <a:bodyPr wrap="square" lIns="25400" tIns="25400" rIns="25400" bIns="25400" rtlCol="0" anchor="t">
            <a:normAutofit/>
          </a:bodyPr>
          <a:lstStyle/>
          <a:p>
            <a:pPr marL="0" indent="0" algn="l">
              <a:lnSpc>
                <a:spcPct val="94865"/>
              </a:lnSpc>
              <a:buNone/>
            </a:pPr>
            <a:r>
              <a:rPr lang="en-US" sz="1950" dirty="0">
                <a:solidFill>
                  <a:srgbClr val="5B6B7C"/>
                </a:solidFill>
                <a:latin typeface="Source Sans 3" pitchFamily="34" charset="0"/>
                <a:ea typeface="Source Sans 3" pitchFamily="34" charset="-122"/>
                <a:cs typeface="Source Sans 3" pitchFamily="34" charset="-120"/>
              </a:rPr>
              <a:t>36 von 100 Büros nennen gestörte Projektabläufe</a:t>
            </a:r>
            <a:endParaRPr lang="en-US" sz="1950" dirty="0"/>
          </a:p>
        </p:txBody>
      </p:sp>
      <p:sp>
        <p:nvSpPr>
          <p:cNvPr id="20" name="Shape 18"/>
          <p:cNvSpPr/>
          <p:nvPr/>
        </p:nvSpPr>
        <p:spPr>
          <a:xfrm>
            <a:off x="1238250" y="7778428"/>
            <a:ext cx="15811500" cy="1144786"/>
          </a:xfrm>
          <a:prstGeom prst="roundRect">
            <a:avLst>
              <a:gd name="adj" fmla="val 11648"/>
            </a:avLst>
          </a:prstGeom>
          <a:solidFill>
            <a:srgbClr val="12324A"/>
          </a:solidFill>
          <a:ln w="9525">
            <a:solidFill>
              <a:srgbClr val="12324A"/>
            </a:solidFill>
            <a:prstDash val="solid"/>
          </a:ln>
        </p:spPr>
        <p:txBody>
          <a:bodyPr/>
          <a:lstStyle/>
          <a:p>
            <a:endParaRPr lang="de-DE"/>
          </a:p>
        </p:txBody>
      </p:sp>
      <p:sp>
        <p:nvSpPr>
          <p:cNvPr id="21" name="Text 19"/>
          <p:cNvSpPr/>
          <p:nvPr/>
        </p:nvSpPr>
        <p:spPr>
          <a:xfrm>
            <a:off x="1590675" y="8193658"/>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05</a:t>
            </a:r>
            <a:endParaRPr lang="en-US" sz="2250" dirty="0"/>
          </a:p>
        </p:txBody>
      </p:sp>
      <p:sp>
        <p:nvSpPr>
          <p:cNvPr id="22" name="Text 20"/>
          <p:cNvSpPr/>
          <p:nvPr/>
        </p:nvSpPr>
        <p:spPr>
          <a:xfrm>
            <a:off x="2600325" y="8122816"/>
            <a:ext cx="9890760" cy="494109"/>
          </a:xfrm>
          <a:prstGeom prst="rect">
            <a:avLst/>
          </a:prstGeom>
          <a:noFill/>
          <a:ln/>
        </p:spPr>
        <p:txBody>
          <a:bodyPr wrap="square" lIns="25400" tIns="25400" rIns="25400" bIns="25400" rtlCol="0" anchor="t">
            <a:normAutofit fontScale="92500"/>
          </a:bodyPr>
          <a:lstStyle/>
          <a:p>
            <a:pPr marL="0" indent="0" algn="l">
              <a:lnSpc>
                <a:spcPct val="104087"/>
              </a:lnSpc>
              <a:buNone/>
            </a:pPr>
            <a:r>
              <a:rPr lang="en-US" sz="3150" b="1" dirty="0">
                <a:solidFill>
                  <a:srgbClr val="FFFFFF"/>
                </a:solidFill>
                <a:latin typeface="Archivo" pitchFamily="34" charset="0"/>
                <a:ea typeface="Archivo" pitchFamily="34" charset="-122"/>
                <a:cs typeface="Archivo" pitchFamily="34" charset="-120"/>
              </a:rPr>
              <a:t>Vertrieb bleibt liegen</a:t>
            </a:r>
            <a:endParaRPr lang="en-US" sz="3150" dirty="0"/>
          </a:p>
        </p:txBody>
      </p:sp>
      <p:sp>
        <p:nvSpPr>
          <p:cNvPr id="23" name="Text 21"/>
          <p:cNvSpPr/>
          <p:nvPr/>
        </p:nvSpPr>
        <p:spPr>
          <a:xfrm>
            <a:off x="11934825" y="8016553"/>
            <a:ext cx="4905375" cy="706636"/>
          </a:xfrm>
          <a:prstGeom prst="rect">
            <a:avLst/>
          </a:prstGeom>
          <a:noFill/>
          <a:ln/>
        </p:spPr>
        <p:txBody>
          <a:bodyPr wrap="square" lIns="25400" tIns="25400" rIns="25400" bIns="25400" rtlCol="0" anchor="t">
            <a:normAutofit/>
          </a:bodyPr>
          <a:lstStyle/>
          <a:p>
            <a:pPr marL="0" indent="0" algn="l">
              <a:lnSpc>
                <a:spcPct val="94865"/>
              </a:lnSpc>
              <a:buNone/>
            </a:pPr>
            <a:r>
              <a:rPr lang="en-US" sz="1950" dirty="0">
                <a:solidFill>
                  <a:srgbClr val="C3D0DE"/>
                </a:solidFill>
                <a:latin typeface="Source Sans 3" pitchFamily="34" charset="0"/>
                <a:ea typeface="Source Sans 3" pitchFamily="34" charset="-122"/>
                <a:cs typeface="Source Sans 3" pitchFamily="34" charset="-120"/>
              </a:rPr>
              <a:t>Sie wissen, dass er nötig ist – aber niemand hat die Zeit dafür</a:t>
            </a:r>
            <a:endParaRPr lang="en-US" sz="1950" dirty="0"/>
          </a:p>
        </p:txBody>
      </p:sp>
      <p:sp>
        <p:nvSpPr>
          <p:cNvPr id="24" name="Text 22"/>
          <p:cNvSpPr/>
          <p:nvPr/>
        </p:nvSpPr>
        <p:spPr>
          <a:xfrm>
            <a:off x="1238250" y="9170863"/>
            <a:ext cx="17392650" cy="358080"/>
          </a:xfrm>
          <a:prstGeom prst="rect">
            <a:avLst/>
          </a:prstGeom>
          <a:noFill/>
          <a:ln/>
        </p:spPr>
        <p:txBody>
          <a:bodyPr wrap="square" lIns="25400" tIns="25400" rIns="25400" bIns="25400" rtlCol="0" anchor="t">
            <a:normAutofit/>
          </a:bodyPr>
          <a:lstStyle/>
          <a:p>
            <a:pPr marL="0" indent="0" algn="l">
              <a:lnSpc>
                <a:spcPct val="98824"/>
              </a:lnSpc>
              <a:buNone/>
            </a:pPr>
            <a:r>
              <a:rPr lang="en-US" sz="1800" dirty="0">
                <a:solidFill>
                  <a:srgbClr val="5B6B7C"/>
                </a:solidFill>
                <a:latin typeface="Source Sans 3" pitchFamily="34" charset="0"/>
                <a:ea typeface="Source Sans 3" pitchFamily="34" charset="-122"/>
                <a:cs typeface="Source Sans 3" pitchFamily="34" charset="-120"/>
              </a:rPr>
              <a:t>Zahlen: Befragung von 4.859 Büros durch AHO, BAK, Bundesingenieurkammer und VBI, 2026 · HOAI-Novelle 2021</a:t>
            </a:r>
            <a:endParaRPr lang="en-US"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66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8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11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11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132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324A"/>
        </a:solidFill>
        <a:effectLst/>
      </p:bgPr>
    </p:bg>
    <p:spTree>
      <p:nvGrpSpPr>
        <p:cNvPr id="1" name=""/>
        <p:cNvGrpSpPr/>
        <p:nvPr/>
      </p:nvGrpSpPr>
      <p:grpSpPr>
        <a:xfrm>
          <a:off x="0" y="0"/>
          <a:ext cx="0" cy="0"/>
          <a:chOff x="0" y="0"/>
          <a:chExt cx="0" cy="0"/>
        </a:xfrm>
      </p:grpSpPr>
      <p:sp>
        <p:nvSpPr>
          <p:cNvPr id="2" name="Text 0"/>
          <p:cNvSpPr/>
          <p:nvPr/>
        </p:nvSpPr>
        <p:spPr>
          <a:xfrm>
            <a:off x="1238250" y="1399803"/>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04 · DER KERN</a:t>
            </a:r>
            <a:endParaRPr lang="en-US" sz="1950" dirty="0"/>
          </a:p>
        </p:txBody>
      </p:sp>
      <p:sp>
        <p:nvSpPr>
          <p:cNvPr id="3" name="Text 1"/>
          <p:cNvSpPr/>
          <p:nvPr/>
        </p:nvSpPr>
        <p:spPr>
          <a:xfrm>
            <a:off x="1238250" y="2137990"/>
            <a:ext cx="15304770" cy="2118271"/>
          </a:xfrm>
          <a:prstGeom prst="rect">
            <a:avLst/>
          </a:prstGeom>
          <a:noFill/>
          <a:ln/>
        </p:spPr>
        <p:txBody>
          <a:bodyPr wrap="square" lIns="25400" tIns="25400" rIns="25400" bIns="25400" rtlCol="0" anchor="t">
            <a:normAutofit lnSpcReduction="10000"/>
          </a:bodyPr>
          <a:lstStyle/>
          <a:p>
            <a:pPr marL="0" indent="0" algn="l">
              <a:lnSpc>
                <a:spcPct val="96211"/>
              </a:lnSpc>
              <a:buNone/>
            </a:pPr>
            <a:r>
              <a:rPr lang="en-US" sz="7800" b="1" kern="0" spc="-234" dirty="0">
                <a:solidFill>
                  <a:srgbClr val="FFFFFF"/>
                </a:solidFill>
                <a:latin typeface="Archivo" pitchFamily="34" charset="0"/>
                <a:ea typeface="Archivo" pitchFamily="34" charset="-122"/>
                <a:cs typeface="Archivo" pitchFamily="34" charset="-120"/>
              </a:rPr>
              <a:t>Alles davon ist Statistik – und Statistik kann man steuern</a:t>
            </a:r>
            <a:endParaRPr lang="en-US" sz="7800" dirty="0"/>
          </a:p>
        </p:txBody>
      </p:sp>
      <p:sp>
        <p:nvSpPr>
          <p:cNvPr id="4" name="Shape 2"/>
          <p:cNvSpPr/>
          <p:nvPr/>
        </p:nvSpPr>
        <p:spPr>
          <a:xfrm>
            <a:off x="1238250" y="5020642"/>
            <a:ext cx="4521175" cy="1852612"/>
          </a:xfrm>
          <a:prstGeom prst="roundRect">
            <a:avLst>
              <a:gd name="adj" fmla="val 8226"/>
            </a:avLst>
          </a:prstGeom>
          <a:solidFill>
            <a:srgbClr val="FFFFFF">
              <a:alpha val="8000"/>
            </a:srgbClr>
          </a:solidFill>
          <a:ln w="9525">
            <a:solidFill>
              <a:srgbClr val="FFFFFF">
                <a:alpha val="18000"/>
              </a:srgbClr>
            </a:solidFill>
            <a:prstDash val="solid"/>
          </a:ln>
        </p:spPr>
        <p:txBody>
          <a:bodyPr/>
          <a:lstStyle/>
          <a:p>
            <a:endParaRPr lang="de-DE"/>
          </a:p>
        </p:txBody>
      </p:sp>
      <p:sp>
        <p:nvSpPr>
          <p:cNvPr id="5" name="Text 3"/>
          <p:cNvSpPr/>
          <p:nvPr/>
        </p:nvSpPr>
        <p:spPr>
          <a:xfrm>
            <a:off x="1647825" y="5468317"/>
            <a:ext cx="4072228" cy="476250"/>
          </a:xfrm>
          <a:prstGeom prst="rect">
            <a:avLst/>
          </a:prstGeom>
          <a:noFill/>
          <a:ln/>
        </p:spPr>
        <p:txBody>
          <a:bodyPr wrap="square" lIns="25400" tIns="25400" rIns="25400" bIns="25400" rtlCol="0" anchor="t">
            <a:normAutofit fontScale="92500" lnSpcReduction="10000"/>
          </a:bodyPr>
          <a:lstStyle/>
          <a:p>
            <a:pPr marL="0" indent="0" algn="l">
              <a:buNone/>
            </a:pPr>
            <a:r>
              <a:rPr lang="en-US" sz="3150" b="1" dirty="0">
                <a:solidFill>
                  <a:srgbClr val="FFFFFF"/>
                </a:solidFill>
                <a:latin typeface="Archivo" pitchFamily="34" charset="0"/>
                <a:ea typeface="Archivo" pitchFamily="34" charset="-122"/>
                <a:cs typeface="Archivo" pitchFamily="34" charset="-120"/>
              </a:rPr>
              <a:t>Mehr Anfragen</a:t>
            </a:r>
            <a:endParaRPr lang="en-US" sz="3150" dirty="0"/>
          </a:p>
        </p:txBody>
      </p:sp>
      <p:sp>
        <p:nvSpPr>
          <p:cNvPr id="6" name="Text 4"/>
          <p:cNvSpPr/>
          <p:nvPr/>
        </p:nvSpPr>
        <p:spPr>
          <a:xfrm>
            <a:off x="1647825" y="6039817"/>
            <a:ext cx="4072228" cy="423863"/>
          </a:xfrm>
          <a:prstGeom prst="rect">
            <a:avLst/>
          </a:prstGeom>
          <a:noFill/>
          <a:ln/>
        </p:spPr>
        <p:txBody>
          <a:bodyPr wrap="square" lIns="25400" tIns="25400" rIns="25400" bIns="25400" rtlCol="0" anchor="t">
            <a:normAutofit/>
          </a:bodyPr>
          <a:lstStyle/>
          <a:p>
            <a:pPr marL="0" indent="0" algn="l">
              <a:lnSpc>
                <a:spcPct val="95294"/>
              </a:lnSpc>
              <a:buNone/>
            </a:pPr>
            <a:r>
              <a:rPr lang="en-US" sz="2250" dirty="0">
                <a:solidFill>
                  <a:srgbClr val="A9B8C9"/>
                </a:solidFill>
                <a:latin typeface="Source Sans 3" pitchFamily="34" charset="0"/>
                <a:ea typeface="Source Sans 3" pitchFamily="34" charset="-122"/>
                <a:cs typeface="Source Sans 3" pitchFamily="34" charset="-120"/>
              </a:rPr>
              <a:t>aktiv erzeugt statt abgewartet</a:t>
            </a:r>
            <a:endParaRPr lang="en-US" sz="2250" dirty="0"/>
          </a:p>
        </p:txBody>
      </p:sp>
      <p:sp>
        <p:nvSpPr>
          <p:cNvPr id="7" name="Text 5"/>
          <p:cNvSpPr/>
          <p:nvPr/>
        </p:nvSpPr>
        <p:spPr>
          <a:xfrm>
            <a:off x="6045175" y="5554042"/>
            <a:ext cx="628650" cy="823913"/>
          </a:xfrm>
          <a:prstGeom prst="rect">
            <a:avLst/>
          </a:prstGeom>
          <a:noFill/>
          <a:ln/>
        </p:spPr>
        <p:txBody>
          <a:bodyPr wrap="square" lIns="25400" tIns="25400" rIns="25400" bIns="25400" rtlCol="0" anchor="t">
            <a:normAutofit/>
          </a:bodyPr>
          <a:lstStyle/>
          <a:p>
            <a:pPr marL="0" indent="0" algn="l">
              <a:buNone/>
            </a:pPr>
            <a:r>
              <a:rPr lang="en-US" sz="4350" dirty="0">
                <a:solidFill>
                  <a:srgbClr val="E8452B"/>
                </a:solidFill>
                <a:latin typeface="Source Sans 3" pitchFamily="34" charset="0"/>
                <a:ea typeface="Source Sans 3" pitchFamily="34" charset="-122"/>
                <a:cs typeface="Source Sans 3" pitchFamily="34" charset="-120"/>
              </a:rPr>
              <a:t>→</a:t>
            </a:r>
            <a:endParaRPr lang="en-US" sz="4350" dirty="0"/>
          </a:p>
        </p:txBody>
      </p:sp>
      <p:sp>
        <p:nvSpPr>
          <p:cNvPr id="8" name="Shape 6"/>
          <p:cNvSpPr/>
          <p:nvPr/>
        </p:nvSpPr>
        <p:spPr>
          <a:xfrm>
            <a:off x="6883375" y="5020642"/>
            <a:ext cx="4521175" cy="1852612"/>
          </a:xfrm>
          <a:prstGeom prst="roundRect">
            <a:avLst>
              <a:gd name="adj" fmla="val 8226"/>
            </a:avLst>
          </a:prstGeom>
          <a:solidFill>
            <a:srgbClr val="FFFFFF">
              <a:alpha val="8000"/>
            </a:srgbClr>
          </a:solidFill>
          <a:ln w="9525">
            <a:solidFill>
              <a:srgbClr val="FFFFFF">
                <a:alpha val="18000"/>
              </a:srgbClr>
            </a:solidFill>
            <a:prstDash val="solid"/>
          </a:ln>
        </p:spPr>
        <p:txBody>
          <a:bodyPr/>
          <a:lstStyle/>
          <a:p>
            <a:endParaRPr lang="de-DE"/>
          </a:p>
        </p:txBody>
      </p:sp>
      <p:sp>
        <p:nvSpPr>
          <p:cNvPr id="9" name="Text 7"/>
          <p:cNvSpPr/>
          <p:nvPr/>
        </p:nvSpPr>
        <p:spPr>
          <a:xfrm>
            <a:off x="7292950" y="5468317"/>
            <a:ext cx="4072228" cy="476250"/>
          </a:xfrm>
          <a:prstGeom prst="rect">
            <a:avLst/>
          </a:prstGeom>
          <a:noFill/>
          <a:ln/>
        </p:spPr>
        <p:txBody>
          <a:bodyPr wrap="square" lIns="25400" tIns="25400" rIns="25400" bIns="25400" rtlCol="0" anchor="t">
            <a:normAutofit fontScale="92500" lnSpcReduction="10000"/>
          </a:bodyPr>
          <a:lstStyle/>
          <a:p>
            <a:pPr marL="0" indent="0" algn="l">
              <a:buNone/>
            </a:pPr>
            <a:r>
              <a:rPr lang="en-US" sz="3150" b="1" dirty="0">
                <a:solidFill>
                  <a:srgbClr val="FFFFFF"/>
                </a:solidFill>
                <a:latin typeface="Archivo" pitchFamily="34" charset="0"/>
                <a:ea typeface="Archivo" pitchFamily="34" charset="-122"/>
                <a:cs typeface="Archivo" pitchFamily="34" charset="-120"/>
              </a:rPr>
              <a:t>Mehr Auswahl</a:t>
            </a:r>
            <a:endParaRPr lang="en-US" sz="3150" dirty="0"/>
          </a:p>
        </p:txBody>
      </p:sp>
      <p:sp>
        <p:nvSpPr>
          <p:cNvPr id="10" name="Text 8"/>
          <p:cNvSpPr/>
          <p:nvPr/>
        </p:nvSpPr>
        <p:spPr>
          <a:xfrm>
            <a:off x="7292950" y="6039817"/>
            <a:ext cx="4072228" cy="423863"/>
          </a:xfrm>
          <a:prstGeom prst="rect">
            <a:avLst/>
          </a:prstGeom>
          <a:noFill/>
          <a:ln/>
        </p:spPr>
        <p:txBody>
          <a:bodyPr wrap="square" lIns="25400" tIns="25400" rIns="25400" bIns="25400" rtlCol="0" anchor="t">
            <a:normAutofit/>
          </a:bodyPr>
          <a:lstStyle/>
          <a:p>
            <a:pPr marL="0" indent="0" algn="l">
              <a:lnSpc>
                <a:spcPct val="95294"/>
              </a:lnSpc>
              <a:buNone/>
            </a:pPr>
            <a:r>
              <a:rPr lang="en-US" sz="2250" dirty="0">
                <a:solidFill>
                  <a:srgbClr val="A9B8C9"/>
                </a:solidFill>
                <a:latin typeface="Source Sans 3" pitchFamily="34" charset="0"/>
                <a:ea typeface="Source Sans 3" pitchFamily="34" charset="-122"/>
                <a:cs typeface="Source Sans 3" pitchFamily="34" charset="-120"/>
              </a:rPr>
              <a:t>Sie sagen auch mal ab</a:t>
            </a:r>
            <a:endParaRPr lang="en-US" sz="2250" dirty="0"/>
          </a:p>
        </p:txBody>
      </p:sp>
      <p:sp>
        <p:nvSpPr>
          <p:cNvPr id="11" name="Text 9"/>
          <p:cNvSpPr/>
          <p:nvPr/>
        </p:nvSpPr>
        <p:spPr>
          <a:xfrm>
            <a:off x="11690300" y="5554042"/>
            <a:ext cx="628724" cy="823913"/>
          </a:xfrm>
          <a:prstGeom prst="rect">
            <a:avLst/>
          </a:prstGeom>
          <a:noFill/>
          <a:ln/>
        </p:spPr>
        <p:txBody>
          <a:bodyPr wrap="square" lIns="25400" tIns="25400" rIns="25400" bIns="25400" rtlCol="0" anchor="t">
            <a:normAutofit/>
          </a:bodyPr>
          <a:lstStyle/>
          <a:p>
            <a:pPr marL="0" indent="0" algn="l">
              <a:buNone/>
            </a:pPr>
            <a:r>
              <a:rPr lang="en-US" sz="4350" dirty="0">
                <a:solidFill>
                  <a:srgbClr val="E8452B"/>
                </a:solidFill>
                <a:latin typeface="Source Sans 3" pitchFamily="34" charset="0"/>
                <a:ea typeface="Source Sans 3" pitchFamily="34" charset="-122"/>
                <a:cs typeface="Source Sans 3" pitchFamily="34" charset="-120"/>
              </a:rPr>
              <a:t>→</a:t>
            </a:r>
            <a:endParaRPr lang="en-US" sz="4350" dirty="0"/>
          </a:p>
        </p:txBody>
      </p:sp>
      <p:sp>
        <p:nvSpPr>
          <p:cNvPr id="12" name="Shape 10"/>
          <p:cNvSpPr/>
          <p:nvPr/>
        </p:nvSpPr>
        <p:spPr>
          <a:xfrm>
            <a:off x="12528575" y="4827761"/>
            <a:ext cx="4521175" cy="2238375"/>
          </a:xfrm>
          <a:prstGeom prst="roundRect">
            <a:avLst>
              <a:gd name="adj" fmla="val 6809"/>
            </a:avLst>
          </a:prstGeom>
          <a:solidFill>
            <a:srgbClr val="FFFFFF">
              <a:alpha val="8000"/>
            </a:srgbClr>
          </a:solidFill>
          <a:ln w="9525">
            <a:solidFill>
              <a:srgbClr val="FFFFFF">
                <a:alpha val="18000"/>
              </a:srgbClr>
            </a:solidFill>
            <a:prstDash val="solid"/>
          </a:ln>
        </p:spPr>
        <p:txBody>
          <a:bodyPr/>
          <a:lstStyle/>
          <a:p>
            <a:endParaRPr lang="de-DE"/>
          </a:p>
        </p:txBody>
      </p:sp>
      <p:sp>
        <p:nvSpPr>
          <p:cNvPr id="13" name="Text 11"/>
          <p:cNvSpPr/>
          <p:nvPr/>
        </p:nvSpPr>
        <p:spPr>
          <a:xfrm>
            <a:off x="12938150" y="5275436"/>
            <a:ext cx="4072228" cy="476250"/>
          </a:xfrm>
          <a:prstGeom prst="rect">
            <a:avLst/>
          </a:prstGeom>
          <a:noFill/>
          <a:ln/>
        </p:spPr>
        <p:txBody>
          <a:bodyPr wrap="square" lIns="25400" tIns="25400" rIns="25400" bIns="25400" rtlCol="0" anchor="t">
            <a:normAutofit fontScale="92500" lnSpcReduction="10000"/>
          </a:bodyPr>
          <a:lstStyle/>
          <a:p>
            <a:pPr marL="0" indent="0" algn="l">
              <a:buNone/>
            </a:pPr>
            <a:r>
              <a:rPr lang="en-US" sz="3150" b="1" dirty="0">
                <a:solidFill>
                  <a:srgbClr val="FFFFFF"/>
                </a:solidFill>
                <a:latin typeface="Archivo" pitchFamily="34" charset="0"/>
                <a:ea typeface="Archivo" pitchFamily="34" charset="-122"/>
                <a:cs typeface="Archivo" pitchFamily="34" charset="-120"/>
              </a:rPr>
              <a:t>Bessere Honorare</a:t>
            </a:r>
            <a:endParaRPr lang="en-US" sz="3150" dirty="0"/>
          </a:p>
        </p:txBody>
      </p:sp>
      <p:sp>
        <p:nvSpPr>
          <p:cNvPr id="14" name="Text 12"/>
          <p:cNvSpPr/>
          <p:nvPr/>
        </p:nvSpPr>
        <p:spPr>
          <a:xfrm>
            <a:off x="12938150" y="5846936"/>
            <a:ext cx="3813086" cy="809625"/>
          </a:xfrm>
          <a:prstGeom prst="rect">
            <a:avLst/>
          </a:prstGeom>
          <a:noFill/>
          <a:ln/>
        </p:spPr>
        <p:txBody>
          <a:bodyPr wrap="square" lIns="25400" tIns="25400" rIns="25400" bIns="25400" rtlCol="0" anchor="t">
            <a:normAutofit/>
          </a:bodyPr>
          <a:lstStyle/>
          <a:p>
            <a:pPr marL="0" indent="0" algn="l">
              <a:lnSpc>
                <a:spcPct val="95294"/>
              </a:lnSpc>
              <a:buNone/>
            </a:pPr>
            <a:r>
              <a:rPr lang="en-US" sz="2250" dirty="0">
                <a:solidFill>
                  <a:srgbClr val="A9B8C9"/>
                </a:solidFill>
                <a:latin typeface="Source Sans 3" pitchFamily="34" charset="0"/>
                <a:ea typeface="Source Sans 3" pitchFamily="34" charset="-122"/>
                <a:cs typeface="Source Sans 3" pitchFamily="34" charset="-120"/>
              </a:rPr>
              <a:t>weil Sie nicht jeden Auftrag brauchen</a:t>
            </a:r>
            <a:endParaRPr lang="en-US" sz="2250" dirty="0"/>
          </a:p>
        </p:txBody>
      </p:sp>
      <p:sp>
        <p:nvSpPr>
          <p:cNvPr id="15" name="Text 13"/>
          <p:cNvSpPr/>
          <p:nvPr/>
        </p:nvSpPr>
        <p:spPr>
          <a:xfrm>
            <a:off x="1238250" y="7713836"/>
            <a:ext cx="15304770" cy="1211461"/>
          </a:xfrm>
          <a:prstGeom prst="rect">
            <a:avLst/>
          </a:prstGeom>
          <a:noFill/>
          <a:ln/>
        </p:spPr>
        <p:txBody>
          <a:bodyPr wrap="square" lIns="25400" tIns="25400" rIns="25400" bIns="25400" rtlCol="0" anchor="t">
            <a:normAutofit/>
          </a:bodyPr>
          <a:lstStyle/>
          <a:p>
            <a:pPr marL="0" indent="0" algn="l">
              <a:lnSpc>
                <a:spcPct val="98560"/>
              </a:lnSpc>
              <a:buNone/>
            </a:pPr>
            <a:r>
              <a:rPr lang="en-US" sz="3300" dirty="0">
                <a:solidFill>
                  <a:srgbClr val="FFFFFF"/>
                </a:solidFill>
                <a:latin typeface="Source Sans 3" pitchFamily="34" charset="0"/>
                <a:ea typeface="Source Sans 3" pitchFamily="34" charset="-122"/>
                <a:cs typeface="Source Sans 3" pitchFamily="34" charset="-120"/>
              </a:rPr>
              <a:t>Der größte Hebel ist der Vertrieb – </a:t>
            </a:r>
            <a:r>
              <a:rPr lang="en-US" sz="3300" b="1" dirty="0">
                <a:solidFill>
                  <a:srgbClr val="FFFFFF"/>
                </a:solidFill>
                <a:latin typeface="Source Sans 3" pitchFamily="34" charset="0"/>
                <a:ea typeface="Source Sans 3" pitchFamily="34" charset="-122"/>
                <a:cs typeface="Source Sans 3" pitchFamily="34" charset="-120"/>
              </a:rPr>
              <a:t>genau der Teil, für den in Ihrem Büro niemand Zeit hat.</a:t>
            </a:r>
            <a:endParaRPr lang="en-US" sz="33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238250" y="1346150"/>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05 · DIE LÖSUNG</a:t>
            </a:r>
            <a:endParaRPr lang="en-US" sz="1950" dirty="0"/>
          </a:p>
        </p:txBody>
      </p:sp>
      <p:sp>
        <p:nvSpPr>
          <p:cNvPr id="3" name="Text 1"/>
          <p:cNvSpPr/>
          <p:nvPr/>
        </p:nvSpPr>
        <p:spPr>
          <a:xfrm>
            <a:off x="1238250" y="1950988"/>
            <a:ext cx="17392650" cy="989037"/>
          </a:xfrm>
          <a:prstGeom prst="rect">
            <a:avLst/>
          </a:prstGeom>
          <a:noFill/>
          <a:ln/>
        </p:spPr>
        <p:txBody>
          <a:bodyPr wrap="square" lIns="25400" tIns="25400" rIns="25400" bIns="25400" rtlCol="0" anchor="t">
            <a:normAutofit fontScale="92500" lnSpcReduction="10000"/>
          </a:bodyPr>
          <a:lstStyle/>
          <a:p>
            <a:pPr marL="0" indent="0" algn="l">
              <a:lnSpc>
                <a:spcPct val="95541"/>
              </a:lnSpc>
              <a:buNone/>
            </a:pPr>
            <a:r>
              <a:rPr lang="en-US" sz="7200" b="1" kern="0" spc="-216" dirty="0">
                <a:solidFill>
                  <a:srgbClr val="12324A"/>
                </a:solidFill>
                <a:latin typeface="Archivo" pitchFamily="34" charset="0"/>
                <a:ea typeface="Archivo" pitchFamily="34" charset="-122"/>
                <a:cs typeface="Archivo" pitchFamily="34" charset="-120"/>
              </a:rPr>
              <a:t>Die WSV-Methode</a:t>
            </a:r>
            <a:endParaRPr lang="en-US" sz="7200" dirty="0"/>
          </a:p>
        </p:txBody>
      </p:sp>
      <p:sp>
        <p:nvSpPr>
          <p:cNvPr id="4" name="Text 2"/>
          <p:cNvSpPr/>
          <p:nvPr/>
        </p:nvSpPr>
        <p:spPr>
          <a:xfrm>
            <a:off x="1238250" y="3092425"/>
            <a:ext cx="17392650" cy="552450"/>
          </a:xfrm>
          <a:prstGeom prst="rect">
            <a:avLst/>
          </a:prstGeom>
          <a:noFill/>
          <a:ln/>
        </p:spPr>
        <p:txBody>
          <a:bodyPr wrap="square" lIns="25400" tIns="25400" rIns="25400" bIns="25400" rtlCol="0" anchor="t">
            <a:normAutofit/>
          </a:bodyPr>
          <a:lstStyle/>
          <a:p>
            <a:pPr marL="0" indent="0" algn="l">
              <a:lnSpc>
                <a:spcPct val="94737"/>
              </a:lnSpc>
              <a:buNone/>
            </a:pPr>
            <a:r>
              <a:rPr lang="en-US" sz="3000" dirty="0">
                <a:solidFill>
                  <a:srgbClr val="37485B"/>
                </a:solidFill>
                <a:latin typeface="Source Sans 3" pitchFamily="34" charset="0"/>
                <a:ea typeface="Source Sans 3" pitchFamily="34" charset="-122"/>
                <a:cs typeface="Source Sans 3" pitchFamily="34" charset="-120"/>
              </a:rPr>
              <a:t>Drei Bausteine, die wie Puzzleteile ineinandergreifen.</a:t>
            </a:r>
            <a:endParaRPr lang="en-US" sz="3000" dirty="0"/>
          </a:p>
        </p:txBody>
      </p:sp>
      <p:sp>
        <p:nvSpPr>
          <p:cNvPr id="5" name="Shape 3"/>
          <p:cNvSpPr/>
          <p:nvPr/>
        </p:nvSpPr>
        <p:spPr>
          <a:xfrm>
            <a:off x="1238250" y="4178275"/>
            <a:ext cx="5270450" cy="4762500"/>
          </a:xfrm>
          <a:custGeom>
            <a:avLst/>
            <a:gdLst/>
            <a:ahLst/>
            <a:cxnLst/>
            <a:rect l="l" t="t" r="r" b="b"/>
            <a:pathLst>
              <a:path w="5270450" h="4762500">
                <a:moveTo>
                  <a:pt x="209550" y="0"/>
                </a:moveTo>
                <a:lnTo>
                  <a:pt x="5270450" y="0"/>
                </a:lnTo>
                <a:lnTo>
                  <a:pt x="5270450" y="4762500"/>
                </a:lnTo>
                <a:lnTo>
                  <a:pt x="209550" y="4762500"/>
                </a:lnTo>
                <a:arcTo wR="209550" hR="209550" stAng="5400000" swAng="5400000"/>
                <a:lnTo>
                  <a:pt x="0" y="209550"/>
                </a:lnTo>
                <a:arcTo wR="209550" hR="209550" stAng="10800000" swAng="5400000"/>
                <a:close/>
              </a:path>
            </a:pathLst>
          </a:custGeom>
          <a:solidFill>
            <a:srgbClr val="12324A"/>
          </a:solidFill>
          <a:ln/>
        </p:spPr>
        <p:txBody>
          <a:bodyPr/>
          <a:lstStyle/>
          <a:p>
            <a:endParaRPr lang="de-DE"/>
          </a:p>
        </p:txBody>
      </p:sp>
      <p:sp>
        <p:nvSpPr>
          <p:cNvPr id="6" name="Shape 4"/>
          <p:cNvSpPr/>
          <p:nvPr/>
        </p:nvSpPr>
        <p:spPr>
          <a:xfrm>
            <a:off x="6089600" y="6140425"/>
            <a:ext cx="838200" cy="838200"/>
          </a:xfrm>
          <a:prstGeom prst="ellipse">
            <a:avLst/>
          </a:prstGeom>
          <a:solidFill>
            <a:srgbClr val="12324A"/>
          </a:solidFill>
          <a:ln/>
        </p:spPr>
        <p:txBody>
          <a:bodyPr/>
          <a:lstStyle/>
          <a:p>
            <a:endParaRPr lang="de-DE"/>
          </a:p>
        </p:txBody>
      </p:sp>
      <p:sp>
        <p:nvSpPr>
          <p:cNvPr id="7" name="Shape 5"/>
          <p:cNvSpPr/>
          <p:nvPr/>
        </p:nvSpPr>
        <p:spPr>
          <a:xfrm>
            <a:off x="1771650" y="4635475"/>
            <a:ext cx="1809750" cy="1809750"/>
          </a:xfrm>
          <a:prstGeom prst="ellipse">
            <a:avLst/>
          </a:prstGeom>
          <a:solidFill>
            <a:srgbClr val="F4F2EE"/>
          </a:solidFill>
          <a:ln/>
        </p:spPr>
        <p:txBody>
          <a:bodyPr/>
          <a:lstStyle/>
          <a:p>
            <a:endParaRPr lang="de-DE"/>
          </a:p>
        </p:txBody>
      </p:sp>
      <p:pic>
        <p:nvPicPr>
          <p:cNvPr id="8" name="Image 0" descr="preencoded.png"/>
          <p:cNvPicPr>
            <a:picLocks noChangeAspect="1"/>
          </p:cNvPicPr>
          <p:nvPr/>
        </p:nvPicPr>
        <p:blipFill>
          <a:blip r:embed="rId3"/>
          <a:srcRect l="434" r="434"/>
          <a:stretch/>
        </p:blipFill>
        <p:spPr>
          <a:xfrm>
            <a:off x="1771650" y="4635475"/>
            <a:ext cx="1809750" cy="1809750"/>
          </a:xfrm>
          <a:prstGeom prst="rect">
            <a:avLst/>
          </a:prstGeom>
        </p:spPr>
      </p:pic>
      <p:sp>
        <p:nvSpPr>
          <p:cNvPr id="9" name="Text 6"/>
          <p:cNvSpPr/>
          <p:nvPr/>
        </p:nvSpPr>
        <p:spPr>
          <a:xfrm>
            <a:off x="1771650" y="6769075"/>
            <a:ext cx="784920" cy="762000"/>
          </a:xfrm>
          <a:prstGeom prst="rect">
            <a:avLst/>
          </a:prstGeom>
          <a:noFill/>
          <a:ln/>
        </p:spPr>
        <p:txBody>
          <a:bodyPr wrap="square" lIns="25400" tIns="25400" rIns="25400" bIns="25400" rtlCol="0" anchor="t">
            <a:normAutofit fontScale="92500" lnSpcReduction="10000"/>
          </a:bodyPr>
          <a:lstStyle/>
          <a:p>
            <a:pPr marL="0" indent="0" algn="l">
              <a:lnSpc>
                <a:spcPct val="92121"/>
              </a:lnSpc>
              <a:buNone/>
            </a:pPr>
            <a:r>
              <a:rPr lang="en-US" sz="5700" b="1" dirty="0">
                <a:solidFill>
                  <a:srgbClr val="E8452B"/>
                </a:solidFill>
                <a:latin typeface="Archivo" pitchFamily="34" charset="0"/>
                <a:ea typeface="Archivo" pitchFamily="34" charset="-122"/>
                <a:cs typeface="Archivo" pitchFamily="34" charset="-120"/>
              </a:rPr>
              <a:t>W</a:t>
            </a:r>
            <a:endParaRPr lang="en-US" sz="5700" dirty="0"/>
          </a:p>
        </p:txBody>
      </p:sp>
      <p:sp>
        <p:nvSpPr>
          <p:cNvPr id="10" name="Text 7"/>
          <p:cNvSpPr/>
          <p:nvPr/>
        </p:nvSpPr>
        <p:spPr>
          <a:xfrm>
            <a:off x="2670870" y="7002438"/>
            <a:ext cx="2456646" cy="499095"/>
          </a:xfrm>
          <a:prstGeom prst="rect">
            <a:avLst/>
          </a:prstGeom>
          <a:noFill/>
          <a:ln/>
        </p:spPr>
        <p:txBody>
          <a:bodyPr wrap="square" lIns="25400" tIns="25400" rIns="25400" bIns="25400" rtlCol="0" anchor="t">
            <a:normAutofit fontScale="92500" lnSpcReduction="10000"/>
          </a:bodyPr>
          <a:lstStyle/>
          <a:p>
            <a:pPr marL="0" indent="0" algn="l">
              <a:lnSpc>
                <a:spcPct val="101895"/>
              </a:lnSpc>
              <a:buNone/>
            </a:pPr>
            <a:r>
              <a:rPr lang="en-US" sz="3300" b="1" dirty="0">
                <a:solidFill>
                  <a:srgbClr val="FFFFFF"/>
                </a:solidFill>
                <a:latin typeface="Archivo" pitchFamily="34" charset="0"/>
                <a:ea typeface="Archivo" pitchFamily="34" charset="-122"/>
                <a:cs typeface="Archivo" pitchFamily="34" charset="-120"/>
              </a:rPr>
              <a:t>Webdesign</a:t>
            </a:r>
            <a:endParaRPr lang="en-US" sz="3300" dirty="0"/>
          </a:p>
        </p:txBody>
      </p:sp>
      <p:sp>
        <p:nvSpPr>
          <p:cNvPr id="11" name="Text 8"/>
          <p:cNvSpPr/>
          <p:nvPr/>
        </p:nvSpPr>
        <p:spPr>
          <a:xfrm>
            <a:off x="1771650" y="7626325"/>
            <a:ext cx="4329760" cy="838200"/>
          </a:xfrm>
          <a:prstGeom prst="rect">
            <a:avLst/>
          </a:prstGeom>
          <a:noFill/>
          <a:ln/>
        </p:spPr>
        <p:txBody>
          <a:bodyPr wrap="square" lIns="25400" tIns="25400" rIns="25400" bIns="25400" rtlCol="0" anchor="t">
            <a:normAutofit/>
          </a:bodyPr>
          <a:lstStyle/>
          <a:p>
            <a:pPr marL="0" indent="0" algn="l">
              <a:lnSpc>
                <a:spcPct val="98824"/>
              </a:lnSpc>
              <a:buNone/>
            </a:pPr>
            <a:r>
              <a:rPr lang="en-US" sz="2250" dirty="0">
                <a:solidFill>
                  <a:srgbClr val="C3D0DE"/>
                </a:solidFill>
                <a:latin typeface="Source Sans 3" pitchFamily="34" charset="0"/>
                <a:ea typeface="Source Sans 3" pitchFamily="34" charset="-122"/>
                <a:cs typeface="Source Sans 3" pitchFamily="34" charset="-120"/>
              </a:rPr>
              <a:t>Die erste Anlaufstelle, die überzeugt.</a:t>
            </a:r>
            <a:endParaRPr lang="en-US" sz="2250" dirty="0"/>
          </a:p>
        </p:txBody>
      </p:sp>
      <p:sp>
        <p:nvSpPr>
          <p:cNvPr id="12" name="Shape 9"/>
          <p:cNvSpPr/>
          <p:nvPr/>
        </p:nvSpPr>
        <p:spPr>
          <a:xfrm>
            <a:off x="6508700" y="4178275"/>
            <a:ext cx="5270525" cy="4762500"/>
          </a:xfrm>
          <a:prstGeom prst="rect">
            <a:avLst/>
          </a:prstGeom>
          <a:solidFill>
            <a:srgbClr val="1E4A6B"/>
          </a:solidFill>
          <a:ln/>
        </p:spPr>
        <p:txBody>
          <a:bodyPr/>
          <a:lstStyle/>
          <a:p>
            <a:endParaRPr lang="de-DE"/>
          </a:p>
        </p:txBody>
      </p:sp>
      <p:sp>
        <p:nvSpPr>
          <p:cNvPr id="13" name="Shape 10"/>
          <p:cNvSpPr/>
          <p:nvPr/>
        </p:nvSpPr>
        <p:spPr>
          <a:xfrm>
            <a:off x="11360125" y="6140425"/>
            <a:ext cx="838200" cy="838200"/>
          </a:xfrm>
          <a:prstGeom prst="ellipse">
            <a:avLst/>
          </a:prstGeom>
          <a:solidFill>
            <a:srgbClr val="1E4A6B"/>
          </a:solidFill>
          <a:ln/>
        </p:spPr>
        <p:txBody>
          <a:bodyPr/>
          <a:lstStyle/>
          <a:p>
            <a:endParaRPr lang="de-DE"/>
          </a:p>
        </p:txBody>
      </p:sp>
      <p:sp>
        <p:nvSpPr>
          <p:cNvPr id="14" name="Shape 11"/>
          <p:cNvSpPr/>
          <p:nvPr/>
        </p:nvSpPr>
        <p:spPr>
          <a:xfrm>
            <a:off x="7385000" y="4635475"/>
            <a:ext cx="1809750" cy="1809750"/>
          </a:xfrm>
          <a:prstGeom prst="ellipse">
            <a:avLst/>
          </a:prstGeom>
          <a:solidFill>
            <a:srgbClr val="F4F2EE"/>
          </a:solidFill>
          <a:ln/>
        </p:spPr>
        <p:txBody>
          <a:bodyPr/>
          <a:lstStyle/>
          <a:p>
            <a:endParaRPr lang="de-DE"/>
          </a:p>
        </p:txBody>
      </p:sp>
      <p:pic>
        <p:nvPicPr>
          <p:cNvPr id="15" name="Image 1" descr="preencoded.png"/>
          <p:cNvPicPr>
            <a:picLocks noChangeAspect="1"/>
          </p:cNvPicPr>
          <p:nvPr/>
        </p:nvPicPr>
        <p:blipFill>
          <a:blip r:embed="rId4"/>
          <a:srcRect t="2457" b="2457"/>
          <a:stretch/>
        </p:blipFill>
        <p:spPr>
          <a:xfrm>
            <a:off x="7385000" y="4635475"/>
            <a:ext cx="1809750" cy="1809750"/>
          </a:xfrm>
          <a:prstGeom prst="rect">
            <a:avLst/>
          </a:prstGeom>
        </p:spPr>
      </p:pic>
      <p:sp>
        <p:nvSpPr>
          <p:cNvPr id="16" name="Text 12"/>
          <p:cNvSpPr/>
          <p:nvPr/>
        </p:nvSpPr>
        <p:spPr>
          <a:xfrm>
            <a:off x="7385000" y="6769075"/>
            <a:ext cx="580727" cy="762000"/>
          </a:xfrm>
          <a:prstGeom prst="rect">
            <a:avLst/>
          </a:prstGeom>
          <a:noFill/>
          <a:ln/>
        </p:spPr>
        <p:txBody>
          <a:bodyPr wrap="square" lIns="25400" tIns="25400" rIns="25400" bIns="25400" rtlCol="0" anchor="t">
            <a:normAutofit fontScale="92500" lnSpcReduction="10000"/>
          </a:bodyPr>
          <a:lstStyle/>
          <a:p>
            <a:pPr marL="0" indent="0" algn="l">
              <a:lnSpc>
                <a:spcPct val="92121"/>
              </a:lnSpc>
              <a:buNone/>
            </a:pPr>
            <a:r>
              <a:rPr lang="en-US" sz="5700" b="1" dirty="0">
                <a:solidFill>
                  <a:srgbClr val="E8452B"/>
                </a:solidFill>
                <a:latin typeface="Archivo" pitchFamily="34" charset="0"/>
                <a:ea typeface="Archivo" pitchFamily="34" charset="-122"/>
                <a:cs typeface="Archivo" pitchFamily="34" charset="-120"/>
              </a:rPr>
              <a:t>S</a:t>
            </a:r>
            <a:endParaRPr lang="en-US" sz="5700" dirty="0"/>
          </a:p>
        </p:txBody>
      </p:sp>
      <p:sp>
        <p:nvSpPr>
          <p:cNvPr id="17" name="Text 13"/>
          <p:cNvSpPr/>
          <p:nvPr/>
        </p:nvSpPr>
        <p:spPr>
          <a:xfrm>
            <a:off x="8080028" y="7002438"/>
            <a:ext cx="2655473" cy="499095"/>
          </a:xfrm>
          <a:prstGeom prst="rect">
            <a:avLst/>
          </a:prstGeom>
          <a:noFill/>
          <a:ln/>
        </p:spPr>
        <p:txBody>
          <a:bodyPr wrap="square" lIns="25400" tIns="25400" rIns="25400" bIns="25400" rtlCol="0" anchor="t">
            <a:normAutofit fontScale="92500" lnSpcReduction="10000"/>
          </a:bodyPr>
          <a:lstStyle/>
          <a:p>
            <a:pPr marL="0" indent="0" algn="l">
              <a:lnSpc>
                <a:spcPct val="101895"/>
              </a:lnSpc>
              <a:buNone/>
            </a:pPr>
            <a:r>
              <a:rPr lang="en-US" sz="3300" b="1" dirty="0">
                <a:solidFill>
                  <a:srgbClr val="FFFFFF"/>
                </a:solidFill>
                <a:latin typeface="Archivo" pitchFamily="34" charset="0"/>
                <a:ea typeface="Archivo" pitchFamily="34" charset="-122"/>
                <a:cs typeface="Archivo" pitchFamily="34" charset="-120"/>
              </a:rPr>
              <a:t>Sichtbarkeit</a:t>
            </a:r>
            <a:endParaRPr lang="en-US" sz="3300" dirty="0"/>
          </a:p>
        </p:txBody>
      </p:sp>
      <p:sp>
        <p:nvSpPr>
          <p:cNvPr id="18" name="Text 14"/>
          <p:cNvSpPr/>
          <p:nvPr/>
        </p:nvSpPr>
        <p:spPr>
          <a:xfrm>
            <a:off x="7385000" y="7626325"/>
            <a:ext cx="3976650" cy="838200"/>
          </a:xfrm>
          <a:prstGeom prst="rect">
            <a:avLst/>
          </a:prstGeom>
          <a:noFill/>
          <a:ln/>
        </p:spPr>
        <p:txBody>
          <a:bodyPr wrap="square" lIns="25400" tIns="25400" rIns="25400" bIns="25400" rtlCol="0" anchor="t">
            <a:normAutofit/>
          </a:bodyPr>
          <a:lstStyle/>
          <a:p>
            <a:pPr marL="0" indent="0" algn="l">
              <a:lnSpc>
                <a:spcPct val="98824"/>
              </a:lnSpc>
              <a:buNone/>
            </a:pPr>
            <a:r>
              <a:rPr lang="en-US" sz="2250" dirty="0">
                <a:solidFill>
                  <a:srgbClr val="C3D0DE"/>
                </a:solidFill>
                <a:latin typeface="Source Sans 3" pitchFamily="34" charset="0"/>
                <a:ea typeface="Source Sans 3" pitchFamily="34" charset="-122"/>
                <a:cs typeface="Source Sans 3" pitchFamily="34" charset="-120"/>
              </a:rPr>
              <a:t>Gefunden werden bei akutem Bedarf.</a:t>
            </a:r>
            <a:endParaRPr lang="en-US" sz="2250" dirty="0"/>
          </a:p>
        </p:txBody>
      </p:sp>
      <p:sp>
        <p:nvSpPr>
          <p:cNvPr id="19" name="Shape 15"/>
          <p:cNvSpPr/>
          <p:nvPr/>
        </p:nvSpPr>
        <p:spPr>
          <a:xfrm>
            <a:off x="11779225" y="4178275"/>
            <a:ext cx="5270450" cy="4762500"/>
          </a:xfrm>
          <a:custGeom>
            <a:avLst/>
            <a:gdLst/>
            <a:ahLst/>
            <a:cxnLst/>
            <a:rect l="l" t="t" r="r" b="b"/>
            <a:pathLst>
              <a:path w="5270450" h="4762500">
                <a:moveTo>
                  <a:pt x="0" y="0"/>
                </a:moveTo>
                <a:lnTo>
                  <a:pt x="5060900" y="0"/>
                </a:lnTo>
                <a:arcTo wR="209550" hR="209550" stAng="16200000" swAng="5400000"/>
                <a:lnTo>
                  <a:pt x="5270450" y="4552950"/>
                </a:lnTo>
                <a:arcTo wR="209550" hR="209550" stAng="0" swAng="5400000"/>
                <a:lnTo>
                  <a:pt x="0" y="4762500"/>
                </a:lnTo>
                <a:lnTo>
                  <a:pt x="0" y="0"/>
                </a:lnTo>
                <a:close/>
              </a:path>
            </a:pathLst>
          </a:custGeom>
          <a:solidFill>
            <a:srgbClr val="12324A"/>
          </a:solidFill>
          <a:ln/>
        </p:spPr>
        <p:txBody>
          <a:bodyPr/>
          <a:lstStyle/>
          <a:p>
            <a:endParaRPr lang="de-DE"/>
          </a:p>
        </p:txBody>
      </p:sp>
      <p:sp>
        <p:nvSpPr>
          <p:cNvPr id="20" name="Shape 16"/>
          <p:cNvSpPr/>
          <p:nvPr/>
        </p:nvSpPr>
        <p:spPr>
          <a:xfrm>
            <a:off x="12655525" y="4635475"/>
            <a:ext cx="1809750" cy="1809750"/>
          </a:xfrm>
          <a:prstGeom prst="ellipse">
            <a:avLst/>
          </a:prstGeom>
          <a:solidFill>
            <a:srgbClr val="F4F2EE"/>
          </a:solidFill>
          <a:ln/>
        </p:spPr>
        <p:txBody>
          <a:bodyPr/>
          <a:lstStyle/>
          <a:p>
            <a:endParaRPr lang="de-DE"/>
          </a:p>
        </p:txBody>
      </p:sp>
      <p:pic>
        <p:nvPicPr>
          <p:cNvPr id="21" name="Image 2" descr="preencoded.png"/>
          <p:cNvPicPr>
            <a:picLocks noChangeAspect="1"/>
          </p:cNvPicPr>
          <p:nvPr/>
        </p:nvPicPr>
        <p:blipFill>
          <a:blip r:embed="rId5"/>
          <a:srcRect t="306" b="306"/>
          <a:stretch/>
        </p:blipFill>
        <p:spPr>
          <a:xfrm>
            <a:off x="12655525" y="4635475"/>
            <a:ext cx="1809750" cy="1809750"/>
          </a:xfrm>
          <a:prstGeom prst="rect">
            <a:avLst/>
          </a:prstGeom>
        </p:spPr>
      </p:pic>
      <p:sp>
        <p:nvSpPr>
          <p:cNvPr id="22" name="Text 17"/>
          <p:cNvSpPr/>
          <p:nvPr/>
        </p:nvSpPr>
        <p:spPr>
          <a:xfrm>
            <a:off x="12655525" y="6769075"/>
            <a:ext cx="604093" cy="762000"/>
          </a:xfrm>
          <a:prstGeom prst="rect">
            <a:avLst/>
          </a:prstGeom>
          <a:noFill/>
          <a:ln/>
        </p:spPr>
        <p:txBody>
          <a:bodyPr wrap="square" lIns="25400" tIns="25400" rIns="25400" bIns="25400" rtlCol="0" anchor="t">
            <a:normAutofit fontScale="92500" lnSpcReduction="10000"/>
          </a:bodyPr>
          <a:lstStyle/>
          <a:p>
            <a:pPr marL="0" indent="0" algn="l">
              <a:lnSpc>
                <a:spcPct val="92121"/>
              </a:lnSpc>
              <a:buNone/>
            </a:pPr>
            <a:r>
              <a:rPr lang="en-US" sz="5700" b="1" dirty="0">
                <a:solidFill>
                  <a:srgbClr val="E8452B"/>
                </a:solidFill>
                <a:latin typeface="Archivo" pitchFamily="34" charset="0"/>
                <a:ea typeface="Archivo" pitchFamily="34" charset="-122"/>
                <a:cs typeface="Archivo" pitchFamily="34" charset="-120"/>
              </a:rPr>
              <a:t>V</a:t>
            </a:r>
            <a:endParaRPr lang="en-US" sz="5700" dirty="0"/>
          </a:p>
        </p:txBody>
      </p:sp>
      <p:sp>
        <p:nvSpPr>
          <p:cNvPr id="23" name="Text 18"/>
          <p:cNvSpPr/>
          <p:nvPr/>
        </p:nvSpPr>
        <p:spPr>
          <a:xfrm>
            <a:off x="13373919" y="7002438"/>
            <a:ext cx="1745895" cy="499095"/>
          </a:xfrm>
          <a:prstGeom prst="rect">
            <a:avLst/>
          </a:prstGeom>
          <a:noFill/>
          <a:ln/>
        </p:spPr>
        <p:txBody>
          <a:bodyPr wrap="square" lIns="25400" tIns="25400" rIns="25400" bIns="25400" rtlCol="0" anchor="t">
            <a:normAutofit fontScale="92500" lnSpcReduction="10000"/>
          </a:bodyPr>
          <a:lstStyle/>
          <a:p>
            <a:pPr marL="0" indent="0" algn="l">
              <a:lnSpc>
                <a:spcPct val="101895"/>
              </a:lnSpc>
              <a:buNone/>
            </a:pPr>
            <a:r>
              <a:rPr lang="en-US" sz="3300" b="1" dirty="0">
                <a:solidFill>
                  <a:srgbClr val="FFFFFF"/>
                </a:solidFill>
                <a:latin typeface="Archivo" pitchFamily="34" charset="0"/>
                <a:ea typeface="Archivo" pitchFamily="34" charset="-122"/>
                <a:cs typeface="Archivo" pitchFamily="34" charset="-120"/>
              </a:rPr>
              <a:t>Vertrieb</a:t>
            </a:r>
            <a:endParaRPr lang="en-US" sz="3300" dirty="0"/>
          </a:p>
        </p:txBody>
      </p:sp>
      <p:sp>
        <p:nvSpPr>
          <p:cNvPr id="24" name="Text 19"/>
          <p:cNvSpPr/>
          <p:nvPr/>
        </p:nvSpPr>
        <p:spPr>
          <a:xfrm>
            <a:off x="12655525" y="7626325"/>
            <a:ext cx="3976573" cy="838200"/>
          </a:xfrm>
          <a:prstGeom prst="rect">
            <a:avLst/>
          </a:prstGeom>
          <a:noFill/>
          <a:ln/>
        </p:spPr>
        <p:txBody>
          <a:bodyPr wrap="square" lIns="25400" tIns="25400" rIns="25400" bIns="25400" rtlCol="0" anchor="t">
            <a:normAutofit/>
          </a:bodyPr>
          <a:lstStyle/>
          <a:p>
            <a:pPr marL="0" indent="0" algn="l">
              <a:lnSpc>
                <a:spcPct val="98824"/>
              </a:lnSpc>
              <a:buNone/>
            </a:pPr>
            <a:r>
              <a:rPr lang="en-US" sz="2250" dirty="0">
                <a:solidFill>
                  <a:srgbClr val="C3D0DE"/>
                </a:solidFill>
                <a:latin typeface="Source Sans 3" pitchFamily="34" charset="0"/>
                <a:ea typeface="Source Sans 3" pitchFamily="34" charset="-122"/>
                <a:cs typeface="Source Sans 3" pitchFamily="34" charset="-120"/>
              </a:rPr>
              <a:t>Direkte Ansprache Ihrer Traumkunden.</a:t>
            </a:r>
            <a:endParaRPr lang="en-US" sz="225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44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44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44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nodeType="withEffect">
                                  <p:stCondLst>
                                    <p:cond delay="44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nodeType="withEffect">
                                  <p:stCondLst>
                                    <p:cond delay="44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66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66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grpId="0" nodeType="withEffect">
                                  <p:stCondLst>
                                    <p:cond delay="66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childTnLst>
                                </p:cTn>
                              </p:par>
                              <p:par>
                                <p:cTn id="59" presetID="10" presetClass="entr" presetSubtype="0" fill="hold" grpId="0" nodeType="withEffect">
                                  <p:stCondLst>
                                    <p:cond delay="66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grpId="0" nodeType="withEffect">
                                  <p:stCondLst>
                                    <p:cond delay="66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88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grpId="0" nodeType="withEffect">
                                  <p:stCondLst>
                                    <p:cond delay="88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par>
                                <p:cTn id="71" presetID="10" presetClass="entr" presetSubtype="0" fill="hold" grpId="0" nodeType="withEffect">
                                  <p:stCondLst>
                                    <p:cond delay="88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9FC"/>
        </a:solidFill>
        <a:effectLst/>
      </p:bgPr>
    </p:bg>
    <p:spTree>
      <p:nvGrpSpPr>
        <p:cNvPr id="1" name=""/>
        <p:cNvGrpSpPr/>
        <p:nvPr/>
      </p:nvGrpSpPr>
      <p:grpSpPr>
        <a:xfrm>
          <a:off x="0" y="0"/>
          <a:ext cx="0" cy="0"/>
          <a:chOff x="0" y="0"/>
          <a:chExt cx="0" cy="0"/>
        </a:xfrm>
      </p:grpSpPr>
      <p:sp>
        <p:nvSpPr>
          <p:cNvPr id="2" name="Text 0"/>
          <p:cNvSpPr/>
          <p:nvPr/>
        </p:nvSpPr>
        <p:spPr>
          <a:xfrm>
            <a:off x="1238250" y="1417216"/>
            <a:ext cx="747638" cy="723900"/>
          </a:xfrm>
          <a:prstGeom prst="rect">
            <a:avLst/>
          </a:prstGeom>
          <a:noFill/>
          <a:ln/>
        </p:spPr>
        <p:txBody>
          <a:bodyPr wrap="square" lIns="25400" tIns="25400" rIns="25400" bIns="25400" rtlCol="0" anchor="t">
            <a:normAutofit fontScale="92500" lnSpcReduction="10000"/>
          </a:bodyPr>
          <a:lstStyle/>
          <a:p>
            <a:pPr marL="0" indent="0" algn="l">
              <a:lnSpc>
                <a:spcPct val="92308"/>
              </a:lnSpc>
              <a:buNone/>
            </a:pPr>
            <a:r>
              <a:rPr lang="en-US" sz="5400" b="1" dirty="0">
                <a:solidFill>
                  <a:srgbClr val="E8452B"/>
                </a:solidFill>
                <a:latin typeface="Archivo" pitchFamily="34" charset="0"/>
                <a:ea typeface="Archivo" pitchFamily="34" charset="-122"/>
                <a:cs typeface="Archivo" pitchFamily="34" charset="-120"/>
              </a:rPr>
              <a:t>W</a:t>
            </a:r>
            <a:endParaRPr lang="en-US" sz="5400" dirty="0"/>
          </a:p>
        </p:txBody>
      </p:sp>
      <p:sp>
        <p:nvSpPr>
          <p:cNvPr id="3" name="Text 1"/>
          <p:cNvSpPr/>
          <p:nvPr/>
        </p:nvSpPr>
        <p:spPr>
          <a:xfrm>
            <a:off x="2176388" y="1600572"/>
            <a:ext cx="2217465"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5B6B7C"/>
                </a:solidFill>
                <a:latin typeface="IBM Plex Mono" pitchFamily="34" charset="0"/>
                <a:ea typeface="IBM Plex Mono" pitchFamily="34" charset="-122"/>
                <a:cs typeface="IBM Plex Mono" pitchFamily="34" charset="-120"/>
              </a:rPr>
              <a:t>BAUSTEIN 01</a:t>
            </a:r>
            <a:endParaRPr lang="en-US" sz="1950" dirty="0"/>
          </a:p>
        </p:txBody>
      </p:sp>
      <p:sp>
        <p:nvSpPr>
          <p:cNvPr id="4" name="Text 2"/>
          <p:cNvSpPr/>
          <p:nvPr/>
        </p:nvSpPr>
        <p:spPr>
          <a:xfrm>
            <a:off x="1238250" y="2407816"/>
            <a:ext cx="7750492" cy="1766292"/>
          </a:xfrm>
          <a:prstGeom prst="rect">
            <a:avLst/>
          </a:prstGeom>
          <a:noFill/>
          <a:ln/>
        </p:spPr>
        <p:txBody>
          <a:bodyPr wrap="square" lIns="25400" tIns="25400" rIns="25400" bIns="25400" rtlCol="0" anchor="t">
            <a:normAutofit lnSpcReduction="10000"/>
          </a:bodyPr>
          <a:lstStyle/>
          <a:p>
            <a:pPr marL="0" indent="0" algn="l">
              <a:lnSpc>
                <a:spcPct val="99148"/>
              </a:lnSpc>
              <a:buNone/>
            </a:pPr>
            <a:r>
              <a:rPr lang="en-US" sz="6300" b="1" kern="0" spc="-158" dirty="0">
                <a:solidFill>
                  <a:srgbClr val="12324A"/>
                </a:solidFill>
                <a:latin typeface="Archivo" pitchFamily="34" charset="0"/>
                <a:ea typeface="Archivo" pitchFamily="34" charset="-122"/>
                <a:cs typeface="Archivo" pitchFamily="34" charset="-120"/>
              </a:rPr>
              <a:t>Webdesign, das überzeugt</a:t>
            </a:r>
            <a:endParaRPr lang="en-US" sz="6300" dirty="0"/>
          </a:p>
        </p:txBody>
      </p:sp>
      <p:sp>
        <p:nvSpPr>
          <p:cNvPr id="5" name="Text 3"/>
          <p:cNvSpPr/>
          <p:nvPr/>
        </p:nvSpPr>
        <p:spPr>
          <a:xfrm>
            <a:off x="1238250" y="4517008"/>
            <a:ext cx="7750492" cy="1638300"/>
          </a:xfrm>
          <a:prstGeom prst="rect">
            <a:avLst/>
          </a:prstGeom>
          <a:noFill/>
          <a:ln/>
        </p:spPr>
        <p:txBody>
          <a:bodyPr wrap="square" lIns="25400" tIns="25400" rIns="25400" bIns="25400" rtlCol="0" anchor="t">
            <a:normAutofit/>
          </a:bodyPr>
          <a:lstStyle/>
          <a:p>
            <a:pPr marL="0" indent="0" algn="l">
              <a:lnSpc>
                <a:spcPct val="98246"/>
              </a:lnSpc>
              <a:buNone/>
            </a:pPr>
            <a:r>
              <a:rPr lang="en-US" sz="3000" dirty="0">
                <a:solidFill>
                  <a:srgbClr val="37485B"/>
                </a:solidFill>
                <a:latin typeface="Source Sans 3" pitchFamily="34" charset="0"/>
                <a:ea typeface="Source Sans 3" pitchFamily="34" charset="-122"/>
                <a:cs typeface="Source Sans 3" pitchFamily="34" charset="-120"/>
              </a:rPr>
              <a:t>Referenzen, Leistungen, Kompetenz – in Sekunden erfassbar. Die Seite, auf der jeder Interessent Sie prüft.</a:t>
            </a:r>
            <a:endParaRPr lang="en-US" sz="3000" dirty="0"/>
          </a:p>
        </p:txBody>
      </p:sp>
      <p:sp>
        <p:nvSpPr>
          <p:cNvPr id="6" name="Text 4"/>
          <p:cNvSpPr/>
          <p:nvPr/>
        </p:nvSpPr>
        <p:spPr>
          <a:xfrm>
            <a:off x="1238250" y="6688708"/>
            <a:ext cx="8277225" cy="357188"/>
          </a:xfrm>
          <a:prstGeom prst="rect">
            <a:avLst/>
          </a:prstGeom>
          <a:noFill/>
          <a:ln/>
        </p:spPr>
        <p:txBody>
          <a:bodyPr wrap="square" lIns="25400" tIns="25400" rIns="25400" bIns="25400" rtlCol="0" anchor="t">
            <a:normAutofit/>
          </a:bodyPr>
          <a:lstStyle/>
          <a:p>
            <a:pPr marL="0" indent="0" algn="l">
              <a:buNone/>
            </a:pPr>
            <a:r>
              <a:rPr lang="en-US" sz="1950" kern="0" spc="195" dirty="0">
                <a:solidFill>
                  <a:srgbClr val="5B6B7C"/>
                </a:solidFill>
                <a:latin typeface="IBM Plex Mono" pitchFamily="34" charset="0"/>
                <a:ea typeface="IBM Plex Mono" pitchFamily="34" charset="-122"/>
                <a:cs typeface="IBM Plex Mono" pitchFamily="34" charset="-120"/>
              </a:rPr>
              <a:t>EINE AUSWAHL UNSERER KUNDEN</a:t>
            </a:r>
            <a:endParaRPr lang="en-US" sz="1950" dirty="0"/>
          </a:p>
        </p:txBody>
      </p:sp>
      <p:pic>
        <p:nvPicPr>
          <p:cNvPr id="7" name="Image 0" descr="preencoded.png"/>
          <p:cNvPicPr>
            <a:picLocks noChangeAspect="1"/>
          </p:cNvPicPr>
          <p:nvPr/>
        </p:nvPicPr>
        <p:blipFill>
          <a:blip r:embed="rId3"/>
          <a:stretch>
            <a:fillRect/>
          </a:stretch>
        </p:blipFill>
        <p:spPr>
          <a:xfrm>
            <a:off x="1238250" y="7217346"/>
            <a:ext cx="7524750" cy="1652364"/>
          </a:xfrm>
          <a:prstGeom prst="rect">
            <a:avLst/>
          </a:prstGeom>
        </p:spPr>
      </p:pic>
      <p:pic>
        <p:nvPicPr>
          <p:cNvPr id="8" name="Image 1" descr="preencoded.png"/>
          <p:cNvPicPr>
            <a:picLocks noChangeAspect="1"/>
          </p:cNvPicPr>
          <p:nvPr/>
        </p:nvPicPr>
        <p:blipFill>
          <a:blip r:embed="rId4"/>
          <a:srcRect/>
          <a:stretch/>
        </p:blipFill>
        <p:spPr>
          <a:xfrm>
            <a:off x="9525000" y="1381125"/>
            <a:ext cx="3686175" cy="3686175"/>
          </a:xfrm>
          <a:prstGeom prst="rect">
            <a:avLst/>
          </a:prstGeom>
        </p:spPr>
      </p:pic>
      <p:pic>
        <p:nvPicPr>
          <p:cNvPr id="9" name="Image 2" descr="preencoded.png"/>
          <p:cNvPicPr>
            <a:picLocks noChangeAspect="1"/>
          </p:cNvPicPr>
          <p:nvPr/>
        </p:nvPicPr>
        <p:blipFill>
          <a:blip r:embed="rId5"/>
          <a:srcRect/>
          <a:stretch/>
        </p:blipFill>
        <p:spPr>
          <a:xfrm>
            <a:off x="13363575" y="1381125"/>
            <a:ext cx="3686175" cy="3686175"/>
          </a:xfrm>
          <a:prstGeom prst="rect">
            <a:avLst/>
          </a:prstGeom>
        </p:spPr>
      </p:pic>
      <p:pic>
        <p:nvPicPr>
          <p:cNvPr id="10" name="Image 3" descr="preencoded.png"/>
          <p:cNvPicPr>
            <a:picLocks noChangeAspect="1"/>
          </p:cNvPicPr>
          <p:nvPr/>
        </p:nvPicPr>
        <p:blipFill>
          <a:blip r:embed="rId6"/>
          <a:srcRect/>
          <a:stretch/>
        </p:blipFill>
        <p:spPr>
          <a:xfrm>
            <a:off x="9525000" y="5219700"/>
            <a:ext cx="3686175" cy="3686175"/>
          </a:xfrm>
          <a:prstGeom prst="rect">
            <a:avLst/>
          </a:prstGeom>
        </p:spPr>
      </p:pic>
      <p:pic>
        <p:nvPicPr>
          <p:cNvPr id="11" name="Image 4" descr="preencoded.png"/>
          <p:cNvPicPr>
            <a:picLocks noChangeAspect="1"/>
          </p:cNvPicPr>
          <p:nvPr/>
        </p:nvPicPr>
        <p:blipFill>
          <a:blip r:embed="rId7"/>
          <a:srcRect/>
          <a:stretch/>
        </p:blipFill>
        <p:spPr>
          <a:xfrm>
            <a:off x="13363575" y="5219700"/>
            <a:ext cx="3686175" cy="368617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44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44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66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66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238250" y="1090910"/>
            <a:ext cx="554162" cy="723900"/>
          </a:xfrm>
          <a:prstGeom prst="rect">
            <a:avLst/>
          </a:prstGeom>
          <a:noFill/>
          <a:ln/>
        </p:spPr>
        <p:txBody>
          <a:bodyPr wrap="square" lIns="25400" tIns="25400" rIns="25400" bIns="25400" rtlCol="0" anchor="t">
            <a:normAutofit fontScale="92500" lnSpcReduction="10000"/>
          </a:bodyPr>
          <a:lstStyle/>
          <a:p>
            <a:pPr marL="0" indent="0" algn="l">
              <a:lnSpc>
                <a:spcPct val="92308"/>
              </a:lnSpc>
              <a:buNone/>
            </a:pPr>
            <a:r>
              <a:rPr lang="en-US" sz="5400" b="1" dirty="0">
                <a:solidFill>
                  <a:srgbClr val="E8452B"/>
                </a:solidFill>
                <a:latin typeface="Archivo" pitchFamily="34" charset="0"/>
                <a:ea typeface="Archivo" pitchFamily="34" charset="-122"/>
                <a:cs typeface="Archivo" pitchFamily="34" charset="-120"/>
              </a:rPr>
              <a:t>S</a:t>
            </a:r>
            <a:endParaRPr lang="en-US" sz="5400" dirty="0"/>
          </a:p>
        </p:txBody>
      </p:sp>
      <p:sp>
        <p:nvSpPr>
          <p:cNvPr id="3" name="Text 1"/>
          <p:cNvSpPr/>
          <p:nvPr/>
        </p:nvSpPr>
        <p:spPr>
          <a:xfrm>
            <a:off x="1982912" y="1274266"/>
            <a:ext cx="2217465"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5B6B7C"/>
                </a:solidFill>
                <a:latin typeface="IBM Plex Mono" pitchFamily="34" charset="0"/>
                <a:ea typeface="IBM Plex Mono" pitchFamily="34" charset="-122"/>
                <a:cs typeface="IBM Plex Mono" pitchFamily="34" charset="-120"/>
              </a:rPr>
              <a:t>BAUSTEIN 02</a:t>
            </a:r>
            <a:endParaRPr lang="en-US" sz="1950" dirty="0"/>
          </a:p>
        </p:txBody>
      </p:sp>
      <p:sp>
        <p:nvSpPr>
          <p:cNvPr id="4" name="Text 2"/>
          <p:cNvSpPr/>
          <p:nvPr/>
        </p:nvSpPr>
        <p:spPr>
          <a:xfrm>
            <a:off x="1238250" y="2081510"/>
            <a:ext cx="9418320" cy="1766292"/>
          </a:xfrm>
          <a:prstGeom prst="rect">
            <a:avLst/>
          </a:prstGeom>
          <a:noFill/>
          <a:ln/>
        </p:spPr>
        <p:txBody>
          <a:bodyPr wrap="square" lIns="25400" tIns="25400" rIns="25400" bIns="25400" rtlCol="0" anchor="t">
            <a:normAutofit lnSpcReduction="10000"/>
          </a:bodyPr>
          <a:lstStyle/>
          <a:p>
            <a:pPr marL="0" indent="0" algn="l">
              <a:lnSpc>
                <a:spcPct val="99148"/>
              </a:lnSpc>
              <a:buNone/>
            </a:pPr>
            <a:r>
              <a:rPr lang="en-US" sz="6300" b="1" kern="0" spc="-158" dirty="0">
                <a:solidFill>
                  <a:srgbClr val="12324A"/>
                </a:solidFill>
                <a:latin typeface="Archivo" pitchFamily="34" charset="0"/>
                <a:ea typeface="Archivo" pitchFamily="34" charset="-122"/>
                <a:cs typeface="Archivo" pitchFamily="34" charset="-120"/>
              </a:rPr>
              <a:t>Sichtbar bei akutem Bedarf</a:t>
            </a:r>
            <a:endParaRPr lang="en-US" sz="6300" dirty="0"/>
          </a:p>
        </p:txBody>
      </p:sp>
      <p:sp>
        <p:nvSpPr>
          <p:cNvPr id="5" name="Text 3"/>
          <p:cNvSpPr/>
          <p:nvPr/>
        </p:nvSpPr>
        <p:spPr>
          <a:xfrm>
            <a:off x="1238250" y="4190702"/>
            <a:ext cx="10058400" cy="357188"/>
          </a:xfrm>
          <a:prstGeom prst="rect">
            <a:avLst/>
          </a:prstGeom>
          <a:noFill/>
          <a:ln/>
        </p:spPr>
        <p:txBody>
          <a:bodyPr wrap="square" lIns="25400" tIns="25400" rIns="25400" bIns="25400" rtlCol="0" anchor="t">
            <a:normAutofit/>
          </a:bodyPr>
          <a:lstStyle/>
          <a:p>
            <a:pPr marL="0" indent="0" algn="l">
              <a:buNone/>
            </a:pPr>
            <a:r>
              <a:rPr lang="en-US" sz="1950" kern="0" spc="195" dirty="0">
                <a:solidFill>
                  <a:srgbClr val="5B6B7C"/>
                </a:solidFill>
                <a:latin typeface="IBM Plex Mono" pitchFamily="34" charset="0"/>
                <a:ea typeface="IBM Plex Mono" pitchFamily="34" charset="-122"/>
                <a:cs typeface="IBM Plex Mono" pitchFamily="34" charset="-120"/>
              </a:rPr>
              <a:t>TYPISCHE SUCHANFRAGEN</a:t>
            </a:r>
            <a:endParaRPr lang="en-US" sz="1950" dirty="0"/>
          </a:p>
        </p:txBody>
      </p:sp>
      <p:sp>
        <p:nvSpPr>
          <p:cNvPr id="6" name="Shape 4"/>
          <p:cNvSpPr/>
          <p:nvPr/>
        </p:nvSpPr>
        <p:spPr>
          <a:xfrm>
            <a:off x="1238250" y="4757440"/>
            <a:ext cx="9144000" cy="995363"/>
          </a:xfrm>
          <a:prstGeom prst="roundRect">
            <a:avLst>
              <a:gd name="adj" fmla="val 11483"/>
            </a:avLst>
          </a:prstGeom>
          <a:solidFill>
            <a:srgbClr val="FFF1EE"/>
          </a:solidFill>
          <a:ln w="19050">
            <a:solidFill>
              <a:srgbClr val="E8452B"/>
            </a:solidFill>
            <a:prstDash val="solid"/>
          </a:ln>
        </p:spPr>
        <p:txBody>
          <a:bodyPr/>
          <a:lstStyle/>
          <a:p>
            <a:endParaRPr lang="de-DE"/>
          </a:p>
        </p:txBody>
      </p:sp>
      <p:sp>
        <p:nvSpPr>
          <p:cNvPr id="7" name="Text 5"/>
          <p:cNvSpPr/>
          <p:nvPr/>
        </p:nvSpPr>
        <p:spPr>
          <a:xfrm>
            <a:off x="1562100" y="5024140"/>
            <a:ext cx="8770620" cy="500063"/>
          </a:xfrm>
          <a:prstGeom prst="rect">
            <a:avLst/>
          </a:prstGeom>
          <a:noFill/>
          <a:ln/>
        </p:spPr>
        <p:txBody>
          <a:bodyPr wrap="square" lIns="25400" tIns="25400" rIns="25400" bIns="25400" rtlCol="0" anchor="t">
            <a:normAutofit/>
          </a:bodyPr>
          <a:lstStyle/>
          <a:p>
            <a:pPr marL="0" indent="0" algn="l">
              <a:buNone/>
            </a:pPr>
            <a:r>
              <a:rPr lang="en-US" sz="2550" dirty="0">
                <a:solidFill>
                  <a:srgbClr val="12324A"/>
                </a:solidFill>
                <a:latin typeface="Source Sans 3" pitchFamily="34" charset="0"/>
                <a:ea typeface="Source Sans 3" pitchFamily="34" charset="-122"/>
                <a:cs typeface="Source Sans 3" pitchFamily="34" charset="-120"/>
              </a:rPr>
              <a:t>„TGA Planungsbüro Hamburg“</a:t>
            </a:r>
            <a:endParaRPr lang="en-US" sz="2550" dirty="0"/>
          </a:p>
        </p:txBody>
      </p:sp>
      <p:sp>
        <p:nvSpPr>
          <p:cNvPr id="8" name="Shape 6"/>
          <p:cNvSpPr/>
          <p:nvPr/>
        </p:nvSpPr>
        <p:spPr>
          <a:xfrm>
            <a:off x="1238250" y="5924252"/>
            <a:ext cx="9144000" cy="976312"/>
          </a:xfrm>
          <a:prstGeom prst="roundRect">
            <a:avLst>
              <a:gd name="adj" fmla="val 11707"/>
            </a:avLst>
          </a:prstGeom>
          <a:solidFill>
            <a:srgbClr val="F7F9FC"/>
          </a:solidFill>
          <a:ln w="9525">
            <a:solidFill>
              <a:srgbClr val="DBE3EC"/>
            </a:solidFill>
            <a:prstDash val="solid"/>
          </a:ln>
        </p:spPr>
        <p:txBody>
          <a:bodyPr/>
          <a:lstStyle/>
          <a:p>
            <a:endParaRPr lang="de-DE"/>
          </a:p>
        </p:txBody>
      </p:sp>
      <p:sp>
        <p:nvSpPr>
          <p:cNvPr id="9" name="Text 7"/>
          <p:cNvSpPr/>
          <p:nvPr/>
        </p:nvSpPr>
        <p:spPr>
          <a:xfrm>
            <a:off x="1552575" y="6181427"/>
            <a:ext cx="8789670" cy="500062"/>
          </a:xfrm>
          <a:prstGeom prst="rect">
            <a:avLst/>
          </a:prstGeom>
          <a:noFill/>
          <a:ln/>
        </p:spPr>
        <p:txBody>
          <a:bodyPr wrap="square" lIns="25400" tIns="25400" rIns="25400" bIns="25400" rtlCol="0" anchor="t">
            <a:normAutofit/>
          </a:bodyPr>
          <a:lstStyle/>
          <a:p>
            <a:pPr marL="0" indent="0" algn="l">
              <a:buNone/>
            </a:pPr>
            <a:r>
              <a:rPr lang="en-US" sz="2550" dirty="0">
                <a:solidFill>
                  <a:srgbClr val="37485B"/>
                </a:solidFill>
                <a:latin typeface="Source Sans 3" pitchFamily="34" charset="0"/>
                <a:ea typeface="Source Sans 3" pitchFamily="34" charset="-122"/>
                <a:cs typeface="Source Sans 3" pitchFamily="34" charset="-120"/>
              </a:rPr>
              <a:t>„Tragwerksplaner Neubau gesucht“</a:t>
            </a:r>
            <a:endParaRPr lang="en-US" sz="2550" dirty="0"/>
          </a:p>
        </p:txBody>
      </p:sp>
      <p:sp>
        <p:nvSpPr>
          <p:cNvPr id="10" name="Shape 8"/>
          <p:cNvSpPr/>
          <p:nvPr/>
        </p:nvSpPr>
        <p:spPr>
          <a:xfrm>
            <a:off x="1238250" y="7072015"/>
            <a:ext cx="9144000" cy="976312"/>
          </a:xfrm>
          <a:prstGeom prst="roundRect">
            <a:avLst>
              <a:gd name="adj" fmla="val 11707"/>
            </a:avLst>
          </a:prstGeom>
          <a:solidFill>
            <a:srgbClr val="F7F9FC"/>
          </a:solidFill>
          <a:ln w="9525">
            <a:solidFill>
              <a:srgbClr val="DBE3EC"/>
            </a:solidFill>
            <a:prstDash val="solid"/>
          </a:ln>
        </p:spPr>
        <p:txBody>
          <a:bodyPr/>
          <a:lstStyle/>
          <a:p>
            <a:endParaRPr lang="de-DE"/>
          </a:p>
        </p:txBody>
      </p:sp>
      <p:sp>
        <p:nvSpPr>
          <p:cNvPr id="11" name="Text 9"/>
          <p:cNvSpPr/>
          <p:nvPr/>
        </p:nvSpPr>
        <p:spPr>
          <a:xfrm>
            <a:off x="1552575" y="7329190"/>
            <a:ext cx="8789670" cy="500062"/>
          </a:xfrm>
          <a:prstGeom prst="rect">
            <a:avLst/>
          </a:prstGeom>
          <a:noFill/>
          <a:ln/>
        </p:spPr>
        <p:txBody>
          <a:bodyPr wrap="square" lIns="25400" tIns="25400" rIns="25400" bIns="25400" rtlCol="0" anchor="t">
            <a:normAutofit/>
          </a:bodyPr>
          <a:lstStyle/>
          <a:p>
            <a:pPr marL="0" indent="0" algn="l">
              <a:buNone/>
            </a:pPr>
            <a:r>
              <a:rPr lang="en-US" sz="2550" dirty="0">
                <a:solidFill>
                  <a:srgbClr val="37485B"/>
                </a:solidFill>
                <a:latin typeface="Source Sans 3" pitchFamily="34" charset="0"/>
                <a:ea typeface="Source Sans 3" pitchFamily="34" charset="-122"/>
                <a:cs typeface="Source Sans 3" pitchFamily="34" charset="-120"/>
              </a:rPr>
              <a:t>„Fachplaner Lüftung Sanierung“</a:t>
            </a:r>
            <a:endParaRPr lang="en-US" sz="2550" dirty="0"/>
          </a:p>
        </p:txBody>
      </p:sp>
      <p:sp>
        <p:nvSpPr>
          <p:cNvPr id="12" name="Shape 10"/>
          <p:cNvSpPr/>
          <p:nvPr/>
        </p:nvSpPr>
        <p:spPr>
          <a:xfrm>
            <a:off x="1238250" y="8219777"/>
            <a:ext cx="9144000" cy="976312"/>
          </a:xfrm>
          <a:prstGeom prst="roundRect">
            <a:avLst>
              <a:gd name="adj" fmla="val 11707"/>
            </a:avLst>
          </a:prstGeom>
          <a:solidFill>
            <a:srgbClr val="F7F9FC"/>
          </a:solidFill>
          <a:ln w="9525">
            <a:solidFill>
              <a:srgbClr val="DBE3EC"/>
            </a:solidFill>
            <a:prstDash val="solid"/>
          </a:ln>
        </p:spPr>
        <p:txBody>
          <a:bodyPr/>
          <a:lstStyle/>
          <a:p>
            <a:endParaRPr lang="de-DE"/>
          </a:p>
        </p:txBody>
      </p:sp>
      <p:sp>
        <p:nvSpPr>
          <p:cNvPr id="13" name="Text 11"/>
          <p:cNvSpPr/>
          <p:nvPr/>
        </p:nvSpPr>
        <p:spPr>
          <a:xfrm>
            <a:off x="1552575" y="8476952"/>
            <a:ext cx="8789670" cy="500062"/>
          </a:xfrm>
          <a:prstGeom prst="rect">
            <a:avLst/>
          </a:prstGeom>
          <a:noFill/>
          <a:ln/>
        </p:spPr>
        <p:txBody>
          <a:bodyPr wrap="square" lIns="25400" tIns="25400" rIns="25400" bIns="25400" rtlCol="0" anchor="t">
            <a:normAutofit/>
          </a:bodyPr>
          <a:lstStyle/>
          <a:p>
            <a:pPr marL="0" indent="0" algn="l">
              <a:buNone/>
            </a:pPr>
            <a:r>
              <a:rPr lang="en-US" sz="2550" dirty="0">
                <a:solidFill>
                  <a:srgbClr val="37485B"/>
                </a:solidFill>
                <a:latin typeface="Source Sans 3" pitchFamily="34" charset="0"/>
                <a:ea typeface="Source Sans 3" pitchFamily="34" charset="-122"/>
                <a:cs typeface="Source Sans 3" pitchFamily="34" charset="-120"/>
              </a:rPr>
              <a:t>„Architekturbüro Gewerbebau“</a:t>
            </a:r>
            <a:endParaRPr lang="en-US" sz="2550" dirty="0"/>
          </a:p>
        </p:txBody>
      </p:sp>
      <p:sp>
        <p:nvSpPr>
          <p:cNvPr id="14" name="Shape 12"/>
          <p:cNvSpPr/>
          <p:nvPr/>
        </p:nvSpPr>
        <p:spPr>
          <a:xfrm>
            <a:off x="11334750" y="982712"/>
            <a:ext cx="5715000" cy="8321576"/>
          </a:xfrm>
          <a:prstGeom prst="roundRect">
            <a:avLst>
              <a:gd name="adj" fmla="val 3000"/>
            </a:avLst>
          </a:prstGeom>
          <a:solidFill>
            <a:srgbClr val="FFFFFF"/>
          </a:solidFill>
          <a:ln w="9525">
            <a:solidFill>
              <a:srgbClr val="DBE3EC"/>
            </a:solidFill>
            <a:prstDash val="solid"/>
          </a:ln>
          <a:effectLst>
            <a:outerShdw blurRad="571500" dist="228600" dir="5400000" algn="bl" rotWithShape="0">
              <a:srgbClr val="12324A">
                <a:alpha val="14000"/>
              </a:srgbClr>
            </a:outerShdw>
          </a:effectLst>
        </p:spPr>
        <p:txBody>
          <a:bodyPr/>
          <a:lstStyle/>
          <a:p>
            <a:endParaRPr lang="de-DE"/>
          </a:p>
        </p:txBody>
      </p:sp>
      <p:pic>
        <p:nvPicPr>
          <p:cNvPr id="15" name="Image 0" descr="preencoded.png"/>
          <p:cNvPicPr>
            <a:picLocks noChangeAspect="1"/>
          </p:cNvPicPr>
          <p:nvPr/>
        </p:nvPicPr>
        <p:blipFill>
          <a:blip r:embed="rId3"/>
          <a:stretch>
            <a:fillRect/>
          </a:stretch>
        </p:blipFill>
        <p:spPr>
          <a:xfrm>
            <a:off x="11344275" y="992237"/>
            <a:ext cx="5695950" cy="8302526"/>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6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88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88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grpId="0" nodeType="withEffect">
                                  <p:stCondLst>
                                    <p:cond delay="11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110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a:effectLst/>
      </p:bgPr>
    </p:bg>
    <p:spTree>
      <p:nvGrpSpPr>
        <p:cNvPr id="1" name=""/>
        <p:cNvGrpSpPr/>
        <p:nvPr/>
      </p:nvGrpSpPr>
      <p:grpSpPr>
        <a:xfrm>
          <a:off x="0" y="0"/>
          <a:ext cx="0" cy="0"/>
          <a:chOff x="0" y="0"/>
          <a:chExt cx="0" cy="0"/>
        </a:xfrm>
      </p:grpSpPr>
      <p:sp>
        <p:nvSpPr>
          <p:cNvPr id="2" name="Text 0"/>
          <p:cNvSpPr/>
          <p:nvPr/>
        </p:nvSpPr>
        <p:spPr>
          <a:xfrm>
            <a:off x="1238250" y="3593604"/>
            <a:ext cx="576263" cy="723900"/>
          </a:xfrm>
          <a:prstGeom prst="rect">
            <a:avLst/>
          </a:prstGeom>
          <a:noFill/>
          <a:ln/>
        </p:spPr>
        <p:txBody>
          <a:bodyPr wrap="square" lIns="25400" tIns="25400" rIns="25400" bIns="25400" rtlCol="0" anchor="t">
            <a:normAutofit fontScale="92500" lnSpcReduction="10000"/>
          </a:bodyPr>
          <a:lstStyle/>
          <a:p>
            <a:pPr marL="0" indent="0" algn="l">
              <a:lnSpc>
                <a:spcPct val="92308"/>
              </a:lnSpc>
              <a:buNone/>
            </a:pPr>
            <a:r>
              <a:rPr lang="en-US" sz="5400" b="1" dirty="0">
                <a:solidFill>
                  <a:srgbClr val="E8452B"/>
                </a:solidFill>
                <a:latin typeface="Archivo" pitchFamily="34" charset="0"/>
                <a:ea typeface="Archivo" pitchFamily="34" charset="-122"/>
                <a:cs typeface="Archivo" pitchFamily="34" charset="-120"/>
              </a:rPr>
              <a:t>V</a:t>
            </a:r>
            <a:endParaRPr lang="en-US" sz="5400" dirty="0"/>
          </a:p>
        </p:txBody>
      </p:sp>
      <p:sp>
        <p:nvSpPr>
          <p:cNvPr id="3" name="Text 1"/>
          <p:cNvSpPr/>
          <p:nvPr/>
        </p:nvSpPr>
        <p:spPr>
          <a:xfrm>
            <a:off x="2005013" y="3776960"/>
            <a:ext cx="2217465"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5B6B7C"/>
                </a:solidFill>
                <a:latin typeface="IBM Plex Mono" pitchFamily="34" charset="0"/>
                <a:ea typeface="IBM Plex Mono" pitchFamily="34" charset="-122"/>
                <a:cs typeface="IBM Plex Mono" pitchFamily="34" charset="-120"/>
              </a:rPr>
              <a:t>BAUSTEIN 03</a:t>
            </a:r>
            <a:endParaRPr lang="en-US" sz="1950" dirty="0"/>
          </a:p>
        </p:txBody>
      </p:sp>
      <p:sp>
        <p:nvSpPr>
          <p:cNvPr id="4" name="Text 2"/>
          <p:cNvSpPr/>
          <p:nvPr/>
        </p:nvSpPr>
        <p:spPr>
          <a:xfrm>
            <a:off x="1238250" y="4584204"/>
            <a:ext cx="7701439" cy="1766292"/>
          </a:xfrm>
          <a:prstGeom prst="rect">
            <a:avLst/>
          </a:prstGeom>
          <a:noFill/>
          <a:ln/>
        </p:spPr>
        <p:txBody>
          <a:bodyPr wrap="square" lIns="25400" tIns="25400" rIns="25400" bIns="25400" rtlCol="0" anchor="t">
            <a:normAutofit lnSpcReduction="10000"/>
          </a:bodyPr>
          <a:lstStyle/>
          <a:p>
            <a:pPr marL="0" indent="0" algn="l">
              <a:lnSpc>
                <a:spcPct val="99148"/>
              </a:lnSpc>
              <a:buNone/>
            </a:pPr>
            <a:r>
              <a:rPr lang="en-US" sz="6300" b="1" kern="0" spc="-158" dirty="0">
                <a:solidFill>
                  <a:srgbClr val="12324A"/>
                </a:solidFill>
                <a:latin typeface="Archivo" pitchFamily="34" charset="0"/>
                <a:ea typeface="Archivo" pitchFamily="34" charset="-122"/>
                <a:cs typeface="Archivo" pitchFamily="34" charset="-120"/>
              </a:rPr>
              <a:t>Vertrieb auf Ihre Traumkunden</a:t>
            </a:r>
            <a:endParaRPr lang="en-US" sz="6300" dirty="0"/>
          </a:p>
        </p:txBody>
      </p:sp>
      <p:sp>
        <p:nvSpPr>
          <p:cNvPr id="5" name="Shape 3"/>
          <p:cNvSpPr/>
          <p:nvPr/>
        </p:nvSpPr>
        <p:spPr>
          <a:xfrm>
            <a:off x="9572625" y="2285554"/>
            <a:ext cx="7477125" cy="5715893"/>
          </a:xfrm>
          <a:prstGeom prst="roundRect">
            <a:avLst>
              <a:gd name="adj" fmla="val 3000"/>
            </a:avLst>
          </a:prstGeom>
          <a:solidFill>
            <a:srgbClr val="FFFFFF"/>
          </a:solidFill>
          <a:ln w="9525">
            <a:solidFill>
              <a:srgbClr val="DBE3EC"/>
            </a:solidFill>
            <a:prstDash val="solid"/>
          </a:ln>
        </p:spPr>
        <p:txBody>
          <a:bodyPr/>
          <a:lstStyle/>
          <a:p>
            <a:endParaRPr lang="de-DE"/>
          </a:p>
        </p:txBody>
      </p:sp>
      <p:sp>
        <p:nvSpPr>
          <p:cNvPr id="6" name="Text 4"/>
          <p:cNvSpPr/>
          <p:nvPr/>
        </p:nvSpPr>
        <p:spPr>
          <a:xfrm>
            <a:off x="10115550" y="2828479"/>
            <a:ext cx="7030403" cy="357188"/>
          </a:xfrm>
          <a:prstGeom prst="rect">
            <a:avLst/>
          </a:prstGeom>
          <a:noFill/>
          <a:ln/>
        </p:spPr>
        <p:txBody>
          <a:bodyPr wrap="square" lIns="25400" tIns="25400" rIns="25400" bIns="25400" rtlCol="0" anchor="t">
            <a:normAutofit/>
          </a:bodyPr>
          <a:lstStyle/>
          <a:p>
            <a:pPr marL="0" indent="0" algn="l">
              <a:buNone/>
            </a:pPr>
            <a:r>
              <a:rPr lang="en-US" sz="1950" kern="0" spc="195" dirty="0">
                <a:solidFill>
                  <a:srgbClr val="5B6B7C"/>
                </a:solidFill>
                <a:latin typeface="IBM Plex Mono" pitchFamily="34" charset="0"/>
                <a:ea typeface="IBM Plex Mono" pitchFamily="34" charset="-122"/>
                <a:cs typeface="IBM Plex Mono" pitchFamily="34" charset="-120"/>
              </a:rPr>
              <a:t>KANÄLE DER DIREKTANSPRACHE</a:t>
            </a:r>
            <a:endParaRPr lang="en-US" sz="1950" dirty="0"/>
          </a:p>
        </p:txBody>
      </p:sp>
      <p:sp>
        <p:nvSpPr>
          <p:cNvPr id="7" name="Text 5"/>
          <p:cNvSpPr/>
          <p:nvPr/>
        </p:nvSpPr>
        <p:spPr>
          <a:xfrm>
            <a:off x="10115550" y="3854276"/>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01</a:t>
            </a:r>
            <a:endParaRPr lang="en-US" sz="2250" dirty="0"/>
          </a:p>
        </p:txBody>
      </p:sp>
      <p:sp>
        <p:nvSpPr>
          <p:cNvPr id="8" name="Text 6"/>
          <p:cNvSpPr/>
          <p:nvPr/>
        </p:nvSpPr>
        <p:spPr>
          <a:xfrm>
            <a:off x="10782300" y="3776216"/>
            <a:ext cx="6296978" cy="508620"/>
          </a:xfrm>
          <a:prstGeom prst="rect">
            <a:avLst/>
          </a:prstGeom>
          <a:noFill/>
          <a:ln/>
        </p:spPr>
        <p:txBody>
          <a:bodyPr wrap="square" lIns="25400" tIns="25400" rIns="25400" bIns="25400" rtlCol="0" anchor="t">
            <a:normAutofit/>
          </a:bodyPr>
          <a:lstStyle/>
          <a:p>
            <a:pPr marL="0" indent="0" algn="l">
              <a:lnSpc>
                <a:spcPct val="91481"/>
              </a:lnSpc>
              <a:buNone/>
            </a:pPr>
            <a:r>
              <a:rPr lang="en-US" sz="2850" dirty="0">
                <a:solidFill>
                  <a:srgbClr val="12324A"/>
                </a:solidFill>
                <a:latin typeface="Source Sans 3" pitchFamily="34" charset="0"/>
                <a:ea typeface="Source Sans 3" pitchFamily="34" charset="-122"/>
                <a:cs typeface="Source Sans 3" pitchFamily="34" charset="-120"/>
              </a:rPr>
              <a:t>Fachreports an Wunsch-Bauherren</a:t>
            </a:r>
            <a:endParaRPr lang="en-US" sz="2850" dirty="0"/>
          </a:p>
        </p:txBody>
      </p:sp>
      <p:sp>
        <p:nvSpPr>
          <p:cNvPr id="9" name="Shape 7"/>
          <p:cNvSpPr/>
          <p:nvPr/>
        </p:nvSpPr>
        <p:spPr>
          <a:xfrm>
            <a:off x="10115550" y="4494386"/>
            <a:ext cx="6391275" cy="9525"/>
          </a:xfrm>
          <a:prstGeom prst="rect">
            <a:avLst/>
          </a:prstGeom>
          <a:solidFill>
            <a:srgbClr val="E2E9F1"/>
          </a:solidFill>
          <a:ln/>
        </p:spPr>
        <p:txBody>
          <a:bodyPr/>
          <a:lstStyle/>
          <a:p>
            <a:endParaRPr lang="de-DE"/>
          </a:p>
        </p:txBody>
      </p:sp>
      <p:sp>
        <p:nvSpPr>
          <p:cNvPr id="10" name="Text 8"/>
          <p:cNvSpPr/>
          <p:nvPr/>
        </p:nvSpPr>
        <p:spPr>
          <a:xfrm>
            <a:off x="10115550" y="4829621"/>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02</a:t>
            </a:r>
            <a:endParaRPr lang="en-US" sz="2250" dirty="0"/>
          </a:p>
        </p:txBody>
      </p:sp>
      <p:sp>
        <p:nvSpPr>
          <p:cNvPr id="11" name="Text 9"/>
          <p:cNvSpPr/>
          <p:nvPr/>
        </p:nvSpPr>
        <p:spPr>
          <a:xfrm>
            <a:off x="10782300" y="4751561"/>
            <a:ext cx="6296978" cy="508620"/>
          </a:xfrm>
          <a:prstGeom prst="rect">
            <a:avLst/>
          </a:prstGeom>
          <a:noFill/>
          <a:ln/>
        </p:spPr>
        <p:txBody>
          <a:bodyPr wrap="square" lIns="25400" tIns="25400" rIns="25400" bIns="25400" rtlCol="0" anchor="t">
            <a:normAutofit/>
          </a:bodyPr>
          <a:lstStyle/>
          <a:p>
            <a:pPr marL="0" indent="0" algn="l">
              <a:lnSpc>
                <a:spcPct val="91481"/>
              </a:lnSpc>
              <a:buNone/>
            </a:pPr>
            <a:r>
              <a:rPr lang="en-US" sz="2850" dirty="0">
                <a:solidFill>
                  <a:srgbClr val="12324A"/>
                </a:solidFill>
                <a:latin typeface="Source Sans 3" pitchFamily="34" charset="0"/>
                <a:ea typeface="Source Sans 3" pitchFamily="34" charset="-122"/>
                <a:cs typeface="Source Sans 3" pitchFamily="34" charset="-120"/>
              </a:rPr>
              <a:t>Hochwertige Printmailings</a:t>
            </a:r>
            <a:endParaRPr lang="en-US" sz="2850" dirty="0"/>
          </a:p>
        </p:txBody>
      </p:sp>
      <p:sp>
        <p:nvSpPr>
          <p:cNvPr id="12" name="Shape 10"/>
          <p:cNvSpPr/>
          <p:nvPr/>
        </p:nvSpPr>
        <p:spPr>
          <a:xfrm>
            <a:off x="10115550" y="5469731"/>
            <a:ext cx="6391275" cy="9525"/>
          </a:xfrm>
          <a:prstGeom prst="rect">
            <a:avLst/>
          </a:prstGeom>
          <a:solidFill>
            <a:srgbClr val="E2E9F1"/>
          </a:solidFill>
          <a:ln/>
        </p:spPr>
        <p:txBody>
          <a:bodyPr/>
          <a:lstStyle/>
          <a:p>
            <a:endParaRPr lang="de-DE"/>
          </a:p>
        </p:txBody>
      </p:sp>
      <p:sp>
        <p:nvSpPr>
          <p:cNvPr id="13" name="Text 11"/>
          <p:cNvSpPr/>
          <p:nvPr/>
        </p:nvSpPr>
        <p:spPr>
          <a:xfrm>
            <a:off x="10115550" y="5804967"/>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03</a:t>
            </a:r>
            <a:endParaRPr lang="en-US" sz="2250" dirty="0"/>
          </a:p>
        </p:txBody>
      </p:sp>
      <p:sp>
        <p:nvSpPr>
          <p:cNvPr id="14" name="Text 12"/>
          <p:cNvSpPr/>
          <p:nvPr/>
        </p:nvSpPr>
        <p:spPr>
          <a:xfrm>
            <a:off x="10782300" y="5726906"/>
            <a:ext cx="6296978" cy="508620"/>
          </a:xfrm>
          <a:prstGeom prst="rect">
            <a:avLst/>
          </a:prstGeom>
          <a:noFill/>
          <a:ln/>
        </p:spPr>
        <p:txBody>
          <a:bodyPr wrap="square" lIns="25400" tIns="25400" rIns="25400" bIns="25400" rtlCol="0" anchor="t">
            <a:normAutofit/>
          </a:bodyPr>
          <a:lstStyle/>
          <a:p>
            <a:pPr marL="0" indent="0" algn="l">
              <a:lnSpc>
                <a:spcPct val="91481"/>
              </a:lnSpc>
              <a:buNone/>
            </a:pPr>
            <a:r>
              <a:rPr lang="en-US" sz="2850" dirty="0">
                <a:solidFill>
                  <a:srgbClr val="12324A"/>
                </a:solidFill>
                <a:latin typeface="Source Sans 3" pitchFamily="34" charset="0"/>
                <a:ea typeface="Source Sans 3" pitchFamily="34" charset="-122"/>
                <a:cs typeface="Source Sans 3" pitchFamily="34" charset="-120"/>
              </a:rPr>
              <a:t>Telefonische Direktansprache</a:t>
            </a:r>
            <a:endParaRPr lang="en-US" sz="2850" dirty="0"/>
          </a:p>
        </p:txBody>
      </p:sp>
      <p:sp>
        <p:nvSpPr>
          <p:cNvPr id="15" name="Shape 13"/>
          <p:cNvSpPr/>
          <p:nvPr/>
        </p:nvSpPr>
        <p:spPr>
          <a:xfrm>
            <a:off x="10115550" y="6445076"/>
            <a:ext cx="6391275" cy="9525"/>
          </a:xfrm>
          <a:prstGeom prst="rect">
            <a:avLst/>
          </a:prstGeom>
          <a:solidFill>
            <a:srgbClr val="E2E9F1"/>
          </a:solidFill>
          <a:ln/>
        </p:spPr>
        <p:txBody>
          <a:bodyPr/>
          <a:lstStyle/>
          <a:p>
            <a:endParaRPr lang="de-DE"/>
          </a:p>
        </p:txBody>
      </p:sp>
      <p:sp>
        <p:nvSpPr>
          <p:cNvPr id="16" name="Text 14"/>
          <p:cNvSpPr/>
          <p:nvPr/>
        </p:nvSpPr>
        <p:spPr>
          <a:xfrm>
            <a:off x="10115550" y="6780312"/>
            <a:ext cx="742950" cy="352425"/>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E8452B"/>
                </a:solidFill>
                <a:latin typeface="Archivo" pitchFamily="34" charset="0"/>
                <a:ea typeface="Archivo" pitchFamily="34" charset="-122"/>
                <a:cs typeface="Archivo" pitchFamily="34" charset="-120"/>
              </a:rPr>
              <a:t>04</a:t>
            </a:r>
            <a:endParaRPr lang="en-US" sz="2250" dirty="0"/>
          </a:p>
        </p:txBody>
      </p:sp>
      <p:sp>
        <p:nvSpPr>
          <p:cNvPr id="17" name="Text 15"/>
          <p:cNvSpPr/>
          <p:nvPr/>
        </p:nvSpPr>
        <p:spPr>
          <a:xfrm>
            <a:off x="10782300" y="6702251"/>
            <a:ext cx="6296978" cy="508620"/>
          </a:xfrm>
          <a:prstGeom prst="rect">
            <a:avLst/>
          </a:prstGeom>
          <a:noFill/>
          <a:ln/>
        </p:spPr>
        <p:txBody>
          <a:bodyPr wrap="square" lIns="25400" tIns="25400" rIns="25400" bIns="25400" rtlCol="0" anchor="t">
            <a:normAutofit/>
          </a:bodyPr>
          <a:lstStyle/>
          <a:p>
            <a:pPr marL="0" indent="0" algn="l">
              <a:lnSpc>
                <a:spcPct val="91481"/>
              </a:lnSpc>
              <a:buNone/>
            </a:pPr>
            <a:r>
              <a:rPr lang="en-US" sz="2850" dirty="0">
                <a:solidFill>
                  <a:srgbClr val="12324A"/>
                </a:solidFill>
                <a:latin typeface="Source Sans 3" pitchFamily="34" charset="0"/>
                <a:ea typeface="Source Sans 3" pitchFamily="34" charset="-122"/>
                <a:cs typeface="Source Sans 3" pitchFamily="34" charset="-120"/>
              </a:rPr>
              <a:t>Aufbau eines zweiten Netzwerks</a:t>
            </a:r>
            <a:endParaRPr lang="en-US" sz="285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66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88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2324A"/>
        </a:solidFill>
        <a:effectLst/>
      </p:bgPr>
    </p:bg>
    <p:spTree>
      <p:nvGrpSpPr>
        <p:cNvPr id="1" name=""/>
        <p:cNvGrpSpPr/>
        <p:nvPr/>
      </p:nvGrpSpPr>
      <p:grpSpPr>
        <a:xfrm>
          <a:off x="0" y="0"/>
          <a:ext cx="0" cy="0"/>
          <a:chOff x="0" y="0"/>
          <a:chExt cx="0" cy="0"/>
        </a:xfrm>
      </p:grpSpPr>
      <p:sp>
        <p:nvSpPr>
          <p:cNvPr id="2" name="Text 0"/>
          <p:cNvSpPr/>
          <p:nvPr/>
        </p:nvSpPr>
        <p:spPr>
          <a:xfrm>
            <a:off x="1238250" y="1637854"/>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06 · DER VORTEIL</a:t>
            </a:r>
            <a:endParaRPr lang="en-US" sz="1950" dirty="0"/>
          </a:p>
        </p:txBody>
      </p:sp>
      <p:sp>
        <p:nvSpPr>
          <p:cNvPr id="3" name="Text 1"/>
          <p:cNvSpPr/>
          <p:nvPr/>
        </p:nvSpPr>
        <p:spPr>
          <a:xfrm>
            <a:off x="1238250" y="2376041"/>
            <a:ext cx="13735050" cy="2057400"/>
          </a:xfrm>
          <a:prstGeom prst="rect">
            <a:avLst/>
          </a:prstGeom>
          <a:noFill/>
          <a:ln/>
        </p:spPr>
        <p:txBody>
          <a:bodyPr wrap="square" lIns="25400" tIns="25400" rIns="25400" bIns="25400" rtlCol="0" anchor="t">
            <a:normAutofit lnSpcReduction="10000"/>
          </a:bodyPr>
          <a:lstStyle/>
          <a:p>
            <a:pPr marL="0" indent="0" algn="l">
              <a:lnSpc>
                <a:spcPct val="97248"/>
              </a:lnSpc>
              <a:buNone/>
            </a:pPr>
            <a:r>
              <a:rPr lang="en-US" sz="7500" b="1" kern="0" spc="-225" dirty="0">
                <a:solidFill>
                  <a:srgbClr val="FFFFFF"/>
                </a:solidFill>
                <a:latin typeface="Archivo" pitchFamily="34" charset="0"/>
                <a:ea typeface="Archivo" pitchFamily="34" charset="-122"/>
                <a:cs typeface="Archivo" pitchFamily="34" charset="-120"/>
              </a:rPr>
              <a:t>Drei Bausteine, die sich verstärken</a:t>
            </a:r>
            <a:endParaRPr lang="en-US" sz="7500" dirty="0"/>
          </a:p>
        </p:txBody>
      </p:sp>
      <p:sp>
        <p:nvSpPr>
          <p:cNvPr id="4" name="Shape 2"/>
          <p:cNvSpPr/>
          <p:nvPr/>
        </p:nvSpPr>
        <p:spPr>
          <a:xfrm>
            <a:off x="1238250" y="5081141"/>
            <a:ext cx="4521175" cy="2295525"/>
          </a:xfrm>
          <a:prstGeom prst="roundRect">
            <a:avLst>
              <a:gd name="adj" fmla="val 6639"/>
            </a:avLst>
          </a:prstGeom>
          <a:solidFill>
            <a:srgbClr val="FFFFFF">
              <a:alpha val="7000"/>
            </a:srgbClr>
          </a:solidFill>
          <a:ln w="9525">
            <a:solidFill>
              <a:srgbClr val="FFFFFF">
                <a:alpha val="16000"/>
              </a:srgbClr>
            </a:solidFill>
            <a:prstDash val="solid"/>
          </a:ln>
        </p:spPr>
        <p:txBody>
          <a:bodyPr/>
          <a:lstStyle/>
          <a:p>
            <a:endParaRPr lang="de-DE"/>
          </a:p>
        </p:txBody>
      </p:sp>
      <p:sp>
        <p:nvSpPr>
          <p:cNvPr id="5" name="Text 3"/>
          <p:cNvSpPr/>
          <p:nvPr/>
        </p:nvSpPr>
        <p:spPr>
          <a:xfrm>
            <a:off x="1647825" y="5547866"/>
            <a:ext cx="4072228" cy="476250"/>
          </a:xfrm>
          <a:prstGeom prst="rect">
            <a:avLst/>
          </a:prstGeom>
          <a:noFill/>
          <a:ln/>
        </p:spPr>
        <p:txBody>
          <a:bodyPr wrap="square" lIns="25400" tIns="25400" rIns="25400" bIns="25400" rtlCol="0" anchor="t">
            <a:normAutofit fontScale="92500" lnSpcReduction="10000"/>
          </a:bodyPr>
          <a:lstStyle/>
          <a:p>
            <a:pPr marL="0" indent="0" algn="l">
              <a:buNone/>
            </a:pPr>
            <a:r>
              <a:rPr lang="en-US" sz="3150" b="1" dirty="0">
                <a:solidFill>
                  <a:srgbClr val="FFFFFF"/>
                </a:solidFill>
                <a:latin typeface="Archivo" pitchFamily="34" charset="0"/>
                <a:ea typeface="Archivo" pitchFamily="34" charset="-122"/>
                <a:cs typeface="Archivo" pitchFamily="34" charset="-120"/>
              </a:rPr>
              <a:t>Vertrieb</a:t>
            </a:r>
            <a:endParaRPr lang="en-US" sz="3150" dirty="0"/>
          </a:p>
        </p:txBody>
      </p:sp>
      <p:sp>
        <p:nvSpPr>
          <p:cNvPr id="6" name="Text 4"/>
          <p:cNvSpPr/>
          <p:nvPr/>
        </p:nvSpPr>
        <p:spPr>
          <a:xfrm>
            <a:off x="1647825" y="6138416"/>
            <a:ext cx="3813086" cy="809625"/>
          </a:xfrm>
          <a:prstGeom prst="rect">
            <a:avLst/>
          </a:prstGeom>
          <a:noFill/>
          <a:ln/>
        </p:spPr>
        <p:txBody>
          <a:bodyPr wrap="square" lIns="25400" tIns="25400" rIns="25400" bIns="25400" rtlCol="0" anchor="t">
            <a:normAutofit/>
          </a:bodyPr>
          <a:lstStyle/>
          <a:p>
            <a:pPr marL="0" indent="0" algn="l">
              <a:lnSpc>
                <a:spcPct val="95294"/>
              </a:lnSpc>
              <a:buNone/>
            </a:pPr>
            <a:r>
              <a:rPr lang="en-US" sz="2250" dirty="0">
                <a:solidFill>
                  <a:srgbClr val="A9B8C9"/>
                </a:solidFill>
                <a:latin typeface="Source Sans 3" pitchFamily="34" charset="0"/>
                <a:ea typeface="Source Sans 3" pitchFamily="34" charset="-122"/>
                <a:cs typeface="Source Sans 3" pitchFamily="34" charset="-120"/>
              </a:rPr>
              <a:t>bringt Traumkunden auf Ihre Website</a:t>
            </a:r>
            <a:endParaRPr lang="en-US" sz="2250" dirty="0"/>
          </a:p>
        </p:txBody>
      </p:sp>
      <p:sp>
        <p:nvSpPr>
          <p:cNvPr id="7" name="Text 5"/>
          <p:cNvSpPr/>
          <p:nvPr/>
        </p:nvSpPr>
        <p:spPr>
          <a:xfrm>
            <a:off x="6045175" y="5835997"/>
            <a:ext cx="628650" cy="823913"/>
          </a:xfrm>
          <a:prstGeom prst="rect">
            <a:avLst/>
          </a:prstGeom>
          <a:noFill/>
          <a:ln/>
        </p:spPr>
        <p:txBody>
          <a:bodyPr wrap="square" lIns="25400" tIns="25400" rIns="25400" bIns="25400" rtlCol="0" anchor="t">
            <a:normAutofit/>
          </a:bodyPr>
          <a:lstStyle/>
          <a:p>
            <a:pPr marL="0" indent="0" algn="l">
              <a:buNone/>
            </a:pPr>
            <a:r>
              <a:rPr lang="en-US" sz="4350" dirty="0">
                <a:solidFill>
                  <a:srgbClr val="E8452B"/>
                </a:solidFill>
                <a:latin typeface="Source Sans 3" pitchFamily="34" charset="0"/>
                <a:ea typeface="Source Sans 3" pitchFamily="34" charset="-122"/>
                <a:cs typeface="Source Sans 3" pitchFamily="34" charset="-120"/>
              </a:rPr>
              <a:t>→</a:t>
            </a:r>
            <a:endParaRPr lang="en-US" sz="4350" dirty="0"/>
          </a:p>
        </p:txBody>
      </p:sp>
      <p:sp>
        <p:nvSpPr>
          <p:cNvPr id="8" name="Shape 6"/>
          <p:cNvSpPr/>
          <p:nvPr/>
        </p:nvSpPr>
        <p:spPr>
          <a:xfrm>
            <a:off x="6883375" y="5081141"/>
            <a:ext cx="4521175" cy="2295525"/>
          </a:xfrm>
          <a:prstGeom prst="roundRect">
            <a:avLst>
              <a:gd name="adj" fmla="val 6639"/>
            </a:avLst>
          </a:prstGeom>
          <a:solidFill>
            <a:srgbClr val="FFFFFF">
              <a:alpha val="7000"/>
            </a:srgbClr>
          </a:solidFill>
          <a:ln w="9525">
            <a:solidFill>
              <a:srgbClr val="FFFFFF">
                <a:alpha val="16000"/>
              </a:srgbClr>
            </a:solidFill>
            <a:prstDash val="solid"/>
          </a:ln>
        </p:spPr>
        <p:txBody>
          <a:bodyPr/>
          <a:lstStyle/>
          <a:p>
            <a:endParaRPr lang="de-DE"/>
          </a:p>
        </p:txBody>
      </p:sp>
      <p:sp>
        <p:nvSpPr>
          <p:cNvPr id="9" name="Text 7"/>
          <p:cNvSpPr/>
          <p:nvPr/>
        </p:nvSpPr>
        <p:spPr>
          <a:xfrm>
            <a:off x="7292950" y="5547866"/>
            <a:ext cx="4072228" cy="476250"/>
          </a:xfrm>
          <a:prstGeom prst="rect">
            <a:avLst/>
          </a:prstGeom>
          <a:noFill/>
          <a:ln/>
        </p:spPr>
        <p:txBody>
          <a:bodyPr wrap="square" lIns="25400" tIns="25400" rIns="25400" bIns="25400" rtlCol="0" anchor="t">
            <a:normAutofit fontScale="92500" lnSpcReduction="10000"/>
          </a:bodyPr>
          <a:lstStyle/>
          <a:p>
            <a:pPr marL="0" indent="0" algn="l">
              <a:buNone/>
            </a:pPr>
            <a:r>
              <a:rPr lang="en-US" sz="3150" b="1" dirty="0">
                <a:solidFill>
                  <a:srgbClr val="FFFFFF"/>
                </a:solidFill>
                <a:latin typeface="Archivo" pitchFamily="34" charset="0"/>
                <a:ea typeface="Archivo" pitchFamily="34" charset="-122"/>
                <a:cs typeface="Archivo" pitchFamily="34" charset="-120"/>
              </a:rPr>
              <a:t>Webdesign</a:t>
            </a:r>
            <a:endParaRPr lang="en-US" sz="3150" dirty="0"/>
          </a:p>
        </p:txBody>
      </p:sp>
      <p:sp>
        <p:nvSpPr>
          <p:cNvPr id="10" name="Text 8"/>
          <p:cNvSpPr/>
          <p:nvPr/>
        </p:nvSpPr>
        <p:spPr>
          <a:xfrm>
            <a:off x="7292950" y="6138416"/>
            <a:ext cx="3813086" cy="809625"/>
          </a:xfrm>
          <a:prstGeom prst="rect">
            <a:avLst/>
          </a:prstGeom>
          <a:noFill/>
          <a:ln/>
        </p:spPr>
        <p:txBody>
          <a:bodyPr wrap="square" lIns="25400" tIns="25400" rIns="25400" bIns="25400" rtlCol="0" anchor="t">
            <a:normAutofit/>
          </a:bodyPr>
          <a:lstStyle/>
          <a:p>
            <a:pPr marL="0" indent="0" algn="l">
              <a:lnSpc>
                <a:spcPct val="95294"/>
              </a:lnSpc>
              <a:buNone/>
            </a:pPr>
            <a:r>
              <a:rPr lang="en-US" sz="2250" dirty="0">
                <a:solidFill>
                  <a:srgbClr val="A9B8C9"/>
                </a:solidFill>
                <a:latin typeface="Source Sans 3" pitchFamily="34" charset="0"/>
                <a:ea typeface="Source Sans 3" pitchFamily="34" charset="-122"/>
                <a:cs typeface="Source Sans 3" pitchFamily="34" charset="-120"/>
              </a:rPr>
              <a:t>macht aus Interesse eine Anfrage</a:t>
            </a:r>
            <a:endParaRPr lang="en-US" sz="2250" dirty="0"/>
          </a:p>
        </p:txBody>
      </p:sp>
      <p:sp>
        <p:nvSpPr>
          <p:cNvPr id="11" name="Text 9"/>
          <p:cNvSpPr/>
          <p:nvPr/>
        </p:nvSpPr>
        <p:spPr>
          <a:xfrm>
            <a:off x="11690300" y="5835997"/>
            <a:ext cx="628724" cy="823913"/>
          </a:xfrm>
          <a:prstGeom prst="rect">
            <a:avLst/>
          </a:prstGeom>
          <a:noFill/>
          <a:ln/>
        </p:spPr>
        <p:txBody>
          <a:bodyPr wrap="square" lIns="25400" tIns="25400" rIns="25400" bIns="25400" rtlCol="0" anchor="t">
            <a:normAutofit/>
          </a:bodyPr>
          <a:lstStyle/>
          <a:p>
            <a:pPr marL="0" indent="0" algn="l">
              <a:buNone/>
            </a:pPr>
            <a:r>
              <a:rPr lang="en-US" sz="4350" dirty="0">
                <a:solidFill>
                  <a:srgbClr val="E8452B"/>
                </a:solidFill>
                <a:latin typeface="Source Sans 3" pitchFamily="34" charset="0"/>
                <a:ea typeface="Source Sans 3" pitchFamily="34" charset="-122"/>
                <a:cs typeface="Source Sans 3" pitchFamily="34" charset="-120"/>
              </a:rPr>
              <a:t>→</a:t>
            </a:r>
            <a:endParaRPr lang="en-US" sz="4350" dirty="0"/>
          </a:p>
        </p:txBody>
      </p:sp>
      <p:sp>
        <p:nvSpPr>
          <p:cNvPr id="12" name="Shape 10"/>
          <p:cNvSpPr/>
          <p:nvPr/>
        </p:nvSpPr>
        <p:spPr>
          <a:xfrm>
            <a:off x="12528575" y="5081141"/>
            <a:ext cx="4521175" cy="2295525"/>
          </a:xfrm>
          <a:prstGeom prst="roundRect">
            <a:avLst>
              <a:gd name="adj" fmla="val 6639"/>
            </a:avLst>
          </a:prstGeom>
          <a:solidFill>
            <a:srgbClr val="FFFFFF">
              <a:alpha val="7000"/>
            </a:srgbClr>
          </a:solidFill>
          <a:ln w="9525">
            <a:solidFill>
              <a:srgbClr val="FFFFFF">
                <a:alpha val="16000"/>
              </a:srgbClr>
            </a:solidFill>
            <a:prstDash val="solid"/>
          </a:ln>
        </p:spPr>
        <p:txBody>
          <a:bodyPr/>
          <a:lstStyle/>
          <a:p>
            <a:endParaRPr lang="de-DE"/>
          </a:p>
        </p:txBody>
      </p:sp>
      <p:sp>
        <p:nvSpPr>
          <p:cNvPr id="13" name="Text 11"/>
          <p:cNvSpPr/>
          <p:nvPr/>
        </p:nvSpPr>
        <p:spPr>
          <a:xfrm>
            <a:off x="12938150" y="5547866"/>
            <a:ext cx="4072228" cy="476250"/>
          </a:xfrm>
          <a:prstGeom prst="rect">
            <a:avLst/>
          </a:prstGeom>
          <a:noFill/>
          <a:ln/>
        </p:spPr>
        <p:txBody>
          <a:bodyPr wrap="square" lIns="25400" tIns="25400" rIns="25400" bIns="25400" rtlCol="0" anchor="t">
            <a:normAutofit fontScale="92500" lnSpcReduction="10000"/>
          </a:bodyPr>
          <a:lstStyle/>
          <a:p>
            <a:pPr marL="0" indent="0" algn="l">
              <a:buNone/>
            </a:pPr>
            <a:r>
              <a:rPr lang="en-US" sz="3150" b="1" dirty="0">
                <a:solidFill>
                  <a:srgbClr val="FFFFFF"/>
                </a:solidFill>
                <a:latin typeface="Archivo" pitchFamily="34" charset="0"/>
                <a:ea typeface="Archivo" pitchFamily="34" charset="-122"/>
                <a:cs typeface="Archivo" pitchFamily="34" charset="-120"/>
              </a:rPr>
              <a:t>Sichtbarkeit</a:t>
            </a:r>
            <a:endParaRPr lang="en-US" sz="3150" dirty="0"/>
          </a:p>
        </p:txBody>
      </p:sp>
      <p:sp>
        <p:nvSpPr>
          <p:cNvPr id="14" name="Text 12"/>
          <p:cNvSpPr/>
          <p:nvPr/>
        </p:nvSpPr>
        <p:spPr>
          <a:xfrm>
            <a:off x="12938150" y="6138416"/>
            <a:ext cx="3813086" cy="809625"/>
          </a:xfrm>
          <a:prstGeom prst="rect">
            <a:avLst/>
          </a:prstGeom>
          <a:noFill/>
          <a:ln/>
        </p:spPr>
        <p:txBody>
          <a:bodyPr wrap="square" lIns="25400" tIns="25400" rIns="25400" bIns="25400" rtlCol="0" anchor="t">
            <a:normAutofit/>
          </a:bodyPr>
          <a:lstStyle/>
          <a:p>
            <a:pPr marL="0" indent="0" algn="l">
              <a:lnSpc>
                <a:spcPct val="95294"/>
              </a:lnSpc>
              <a:buNone/>
            </a:pPr>
            <a:r>
              <a:rPr lang="en-US" sz="2250" dirty="0">
                <a:solidFill>
                  <a:srgbClr val="A9B8C9"/>
                </a:solidFill>
                <a:latin typeface="Source Sans 3" pitchFamily="34" charset="0"/>
                <a:ea typeface="Source Sans 3" pitchFamily="34" charset="-122"/>
                <a:cs typeface="Source Sans 3" pitchFamily="34" charset="-120"/>
              </a:rPr>
              <a:t>fängt aktive Suchende zusätzlich ein</a:t>
            </a:r>
            <a:endParaRPr lang="en-US" sz="2250" dirty="0"/>
          </a:p>
        </p:txBody>
      </p:sp>
      <p:sp>
        <p:nvSpPr>
          <p:cNvPr id="15" name="Text 13"/>
          <p:cNvSpPr/>
          <p:nvPr/>
        </p:nvSpPr>
        <p:spPr>
          <a:xfrm>
            <a:off x="1238250" y="8062466"/>
            <a:ext cx="15087600" cy="624780"/>
          </a:xfrm>
          <a:prstGeom prst="rect">
            <a:avLst/>
          </a:prstGeom>
          <a:noFill/>
          <a:ln/>
        </p:spPr>
        <p:txBody>
          <a:bodyPr wrap="square" lIns="25400" tIns="25400" rIns="25400" bIns="25400" rtlCol="0" anchor="t">
            <a:normAutofit/>
          </a:bodyPr>
          <a:lstStyle/>
          <a:p>
            <a:pPr marL="0" indent="0" algn="l">
              <a:lnSpc>
                <a:spcPct val="98560"/>
              </a:lnSpc>
              <a:buNone/>
            </a:pPr>
            <a:r>
              <a:rPr lang="en-US" sz="3300" b="1" dirty="0">
                <a:solidFill>
                  <a:srgbClr val="FFFFFF"/>
                </a:solidFill>
                <a:latin typeface="Source Sans 3" pitchFamily="34" charset="0"/>
                <a:ea typeface="Source Sans 3" pitchFamily="34" charset="-122"/>
                <a:cs typeface="Source Sans 3" pitchFamily="34" charset="-120"/>
              </a:rPr>
              <a:t>Sie nehmen das Steuer in die Hand </a:t>
            </a:r>
            <a:r>
              <a:rPr lang="en-US" sz="3300" dirty="0">
                <a:solidFill>
                  <a:srgbClr val="FFFFFF"/>
                </a:solidFill>
                <a:latin typeface="Source Sans 3" pitchFamily="34" charset="0"/>
                <a:ea typeface="Source Sans 3" pitchFamily="34" charset="-122"/>
                <a:cs typeface="Source Sans 3" pitchFamily="34" charset="-120"/>
              </a:rPr>
              <a:t>– statt auf Empfehlungen zu warten.</a:t>
            </a:r>
            <a:endParaRPr lang="en-US" sz="33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238250" y="1451670"/>
            <a:ext cx="7035641"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FALLBEISPIEL 01</a:t>
            </a:r>
            <a:endParaRPr lang="en-US" sz="1950" dirty="0"/>
          </a:p>
        </p:txBody>
      </p:sp>
      <p:sp>
        <p:nvSpPr>
          <p:cNvPr id="3" name="Text 1"/>
          <p:cNvSpPr/>
          <p:nvPr/>
        </p:nvSpPr>
        <p:spPr>
          <a:xfrm>
            <a:off x="1238250" y="2056507"/>
            <a:ext cx="6587919" cy="1653480"/>
          </a:xfrm>
          <a:prstGeom prst="rect">
            <a:avLst/>
          </a:prstGeom>
          <a:noFill/>
          <a:ln/>
        </p:spPr>
        <p:txBody>
          <a:bodyPr wrap="square" lIns="25400" tIns="25400" rIns="25400" bIns="25400" rtlCol="0" anchor="t">
            <a:normAutofit lnSpcReduction="10000"/>
          </a:bodyPr>
          <a:lstStyle/>
          <a:p>
            <a:pPr marL="0" indent="0" algn="l">
              <a:lnSpc>
                <a:spcPct val="97471"/>
              </a:lnSpc>
              <a:buNone/>
            </a:pPr>
            <a:r>
              <a:rPr lang="en-US" sz="6000" b="1" kern="0" spc="-150" dirty="0">
                <a:solidFill>
                  <a:srgbClr val="12324A"/>
                </a:solidFill>
                <a:latin typeface="Archivo" pitchFamily="34" charset="0"/>
                <a:ea typeface="Archivo" pitchFamily="34" charset="-122"/>
                <a:cs typeface="Archivo" pitchFamily="34" charset="-120"/>
              </a:rPr>
              <a:t>Pohl Planen und Beraten</a:t>
            </a:r>
            <a:endParaRPr lang="en-US" sz="6000" dirty="0"/>
          </a:p>
        </p:txBody>
      </p:sp>
      <p:pic>
        <p:nvPicPr>
          <p:cNvPr id="4" name="Image 0" descr="preencoded.png"/>
          <p:cNvPicPr>
            <a:picLocks noChangeAspect="1"/>
          </p:cNvPicPr>
          <p:nvPr/>
        </p:nvPicPr>
        <p:blipFill>
          <a:blip r:embed="rId3"/>
          <a:stretch>
            <a:fillRect/>
          </a:stretch>
        </p:blipFill>
        <p:spPr>
          <a:xfrm>
            <a:off x="1238250" y="4014788"/>
            <a:ext cx="2412950" cy="1143000"/>
          </a:xfrm>
          <a:prstGeom prst="rect">
            <a:avLst/>
          </a:prstGeom>
        </p:spPr>
      </p:pic>
      <p:sp>
        <p:nvSpPr>
          <p:cNvPr id="5" name="Shape 2"/>
          <p:cNvSpPr/>
          <p:nvPr/>
        </p:nvSpPr>
        <p:spPr>
          <a:xfrm>
            <a:off x="8396288" y="1510233"/>
            <a:ext cx="8653463" cy="3588990"/>
          </a:xfrm>
          <a:prstGeom prst="roundRect">
            <a:avLst>
              <a:gd name="adj" fmla="val 5308"/>
            </a:avLst>
          </a:prstGeom>
          <a:solidFill>
            <a:srgbClr val="12324A"/>
          </a:solidFill>
          <a:ln/>
        </p:spPr>
        <p:txBody>
          <a:bodyPr/>
          <a:lstStyle/>
          <a:p>
            <a:endParaRPr lang="de-DE"/>
          </a:p>
        </p:txBody>
      </p:sp>
      <p:sp>
        <p:nvSpPr>
          <p:cNvPr id="6" name="Text 3"/>
          <p:cNvSpPr/>
          <p:nvPr/>
        </p:nvSpPr>
        <p:spPr>
          <a:xfrm>
            <a:off x="8929688" y="1967433"/>
            <a:ext cx="3942159" cy="723900"/>
          </a:xfrm>
          <a:prstGeom prst="rect">
            <a:avLst/>
          </a:prstGeom>
          <a:noFill/>
          <a:ln/>
        </p:spPr>
        <p:txBody>
          <a:bodyPr wrap="none" lIns="25400" tIns="25400" rIns="25400" bIns="25400" rtlCol="0" anchor="t">
            <a:normAutofit fontScale="92500" lnSpcReduction="10000"/>
          </a:bodyPr>
          <a:lstStyle/>
          <a:p>
            <a:pPr marL="0" indent="0" algn="l">
              <a:lnSpc>
                <a:spcPct val="92308"/>
              </a:lnSpc>
              <a:buNone/>
            </a:pPr>
            <a:r>
              <a:rPr lang="en-US" sz="5400" b="1" dirty="0">
                <a:solidFill>
                  <a:srgbClr val="FFFFFF"/>
                </a:solidFill>
                <a:latin typeface="Archivo" pitchFamily="34" charset="0"/>
                <a:ea typeface="Archivo" pitchFamily="34" charset="-122"/>
                <a:cs typeface="Archivo" pitchFamily="34" charset="-120"/>
              </a:rPr>
              <a:t>2</a:t>
            </a:r>
            <a:endParaRPr lang="en-US" sz="5400" dirty="0"/>
          </a:p>
        </p:txBody>
      </p:sp>
      <p:sp>
        <p:nvSpPr>
          <p:cNvPr id="7" name="Text 4"/>
          <p:cNvSpPr/>
          <p:nvPr/>
        </p:nvSpPr>
        <p:spPr>
          <a:xfrm>
            <a:off x="8929688" y="2767533"/>
            <a:ext cx="3942159" cy="384795"/>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Aufträge im ersten Monat</a:t>
            </a:r>
            <a:endParaRPr lang="en-US" sz="2100" dirty="0"/>
          </a:p>
        </p:txBody>
      </p:sp>
      <p:sp>
        <p:nvSpPr>
          <p:cNvPr id="8" name="Text 5"/>
          <p:cNvSpPr/>
          <p:nvPr/>
        </p:nvSpPr>
        <p:spPr>
          <a:xfrm>
            <a:off x="12932569" y="1967433"/>
            <a:ext cx="3942159" cy="723900"/>
          </a:xfrm>
          <a:prstGeom prst="rect">
            <a:avLst/>
          </a:prstGeom>
          <a:noFill/>
          <a:ln/>
        </p:spPr>
        <p:txBody>
          <a:bodyPr wrap="none" lIns="25400" tIns="25400" rIns="25400" bIns="25400" rtlCol="0" anchor="t">
            <a:normAutofit fontScale="92500" lnSpcReduction="10000"/>
          </a:bodyPr>
          <a:lstStyle/>
          <a:p>
            <a:pPr marL="0" indent="0" algn="l">
              <a:lnSpc>
                <a:spcPct val="92308"/>
              </a:lnSpc>
              <a:buNone/>
            </a:pPr>
            <a:r>
              <a:rPr lang="en-US" sz="5400" b="1" dirty="0">
                <a:solidFill>
                  <a:srgbClr val="FFFFFF"/>
                </a:solidFill>
                <a:latin typeface="Archivo" pitchFamily="34" charset="0"/>
                <a:ea typeface="Archivo" pitchFamily="34" charset="-122"/>
                <a:cs typeface="Archivo" pitchFamily="34" charset="-120"/>
              </a:rPr>
              <a:t>700 T€</a:t>
            </a:r>
            <a:endParaRPr lang="en-US" sz="5400" dirty="0"/>
          </a:p>
        </p:txBody>
      </p:sp>
      <p:sp>
        <p:nvSpPr>
          <p:cNvPr id="9" name="Text 6"/>
          <p:cNvSpPr/>
          <p:nvPr/>
        </p:nvSpPr>
        <p:spPr>
          <a:xfrm>
            <a:off x="12932569" y="2767533"/>
            <a:ext cx="3942159" cy="384795"/>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Volumen dieser Aufträge</a:t>
            </a:r>
            <a:endParaRPr lang="en-US" sz="2100" dirty="0"/>
          </a:p>
        </p:txBody>
      </p:sp>
      <p:sp>
        <p:nvSpPr>
          <p:cNvPr id="10" name="Text 7"/>
          <p:cNvSpPr/>
          <p:nvPr/>
        </p:nvSpPr>
        <p:spPr>
          <a:xfrm>
            <a:off x="8929688" y="3495229"/>
            <a:ext cx="3942159" cy="723900"/>
          </a:xfrm>
          <a:prstGeom prst="rect">
            <a:avLst/>
          </a:prstGeom>
          <a:noFill/>
          <a:ln/>
        </p:spPr>
        <p:txBody>
          <a:bodyPr wrap="none" lIns="25400" tIns="25400" rIns="25400" bIns="25400" rtlCol="0" anchor="t">
            <a:normAutofit fontScale="92500" lnSpcReduction="10000"/>
          </a:bodyPr>
          <a:lstStyle/>
          <a:p>
            <a:pPr marL="0" indent="0" algn="l">
              <a:lnSpc>
                <a:spcPct val="92308"/>
              </a:lnSpc>
              <a:buNone/>
            </a:pPr>
            <a:r>
              <a:rPr lang="en-US" sz="5400" b="1" dirty="0">
                <a:solidFill>
                  <a:srgbClr val="E8452B"/>
                </a:solidFill>
                <a:latin typeface="Archivo" pitchFamily="34" charset="0"/>
                <a:ea typeface="Archivo" pitchFamily="34" charset="-122"/>
                <a:cs typeface="Archivo" pitchFamily="34" charset="-120"/>
              </a:rPr>
              <a:t>&gt; 1 Mio €</a:t>
            </a:r>
            <a:endParaRPr lang="en-US" sz="5400" dirty="0"/>
          </a:p>
        </p:txBody>
      </p:sp>
      <p:sp>
        <p:nvSpPr>
          <p:cNvPr id="11" name="Text 8"/>
          <p:cNvSpPr/>
          <p:nvPr/>
        </p:nvSpPr>
        <p:spPr>
          <a:xfrm>
            <a:off x="8929688" y="4295329"/>
            <a:ext cx="3942159" cy="384795"/>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nach zwei Jahren</a:t>
            </a:r>
            <a:endParaRPr lang="en-US" sz="2100" dirty="0"/>
          </a:p>
        </p:txBody>
      </p:sp>
      <p:sp>
        <p:nvSpPr>
          <p:cNvPr id="12" name="Text 9"/>
          <p:cNvSpPr/>
          <p:nvPr/>
        </p:nvSpPr>
        <p:spPr>
          <a:xfrm>
            <a:off x="12932569" y="3495229"/>
            <a:ext cx="3942159" cy="723900"/>
          </a:xfrm>
          <a:prstGeom prst="rect">
            <a:avLst/>
          </a:prstGeom>
          <a:noFill/>
          <a:ln/>
        </p:spPr>
        <p:txBody>
          <a:bodyPr wrap="none" lIns="25400" tIns="25400" rIns="25400" bIns="25400" rtlCol="0" anchor="t">
            <a:normAutofit fontScale="92500" lnSpcReduction="10000"/>
          </a:bodyPr>
          <a:lstStyle/>
          <a:p>
            <a:pPr marL="0" indent="0" algn="l">
              <a:lnSpc>
                <a:spcPct val="92308"/>
              </a:lnSpc>
              <a:buNone/>
            </a:pPr>
            <a:r>
              <a:rPr lang="en-US" sz="5400" b="1" dirty="0">
                <a:solidFill>
                  <a:srgbClr val="FFFFFF"/>
                </a:solidFill>
                <a:latin typeface="Archivo" pitchFamily="34" charset="0"/>
                <a:ea typeface="Archivo" pitchFamily="34" charset="-122"/>
                <a:cs typeface="Archivo" pitchFamily="34" charset="-120"/>
              </a:rPr>
              <a:t>2 Jahre</a:t>
            </a:r>
            <a:endParaRPr lang="en-US" sz="5400" dirty="0"/>
          </a:p>
        </p:txBody>
      </p:sp>
      <p:sp>
        <p:nvSpPr>
          <p:cNvPr id="13" name="Text 10"/>
          <p:cNvSpPr/>
          <p:nvPr/>
        </p:nvSpPr>
        <p:spPr>
          <a:xfrm>
            <a:off x="12932569" y="4295329"/>
            <a:ext cx="3942159" cy="384795"/>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laufende Zusammenarbeit</a:t>
            </a:r>
            <a:endParaRPr lang="en-US" sz="2100" dirty="0"/>
          </a:p>
        </p:txBody>
      </p:sp>
      <p:sp>
        <p:nvSpPr>
          <p:cNvPr id="14" name="Text 11"/>
          <p:cNvSpPr/>
          <p:nvPr/>
        </p:nvSpPr>
        <p:spPr>
          <a:xfrm>
            <a:off x="1238250" y="5614988"/>
            <a:ext cx="17392650" cy="357188"/>
          </a:xfrm>
          <a:prstGeom prst="rect">
            <a:avLst/>
          </a:prstGeom>
          <a:noFill/>
          <a:ln/>
        </p:spPr>
        <p:txBody>
          <a:bodyPr wrap="square" lIns="25400" tIns="25400" rIns="25400" bIns="25400" rtlCol="0" anchor="t">
            <a:normAutofit/>
          </a:bodyPr>
          <a:lstStyle/>
          <a:p>
            <a:pPr marL="0" indent="0" algn="l">
              <a:buNone/>
            </a:pPr>
            <a:r>
              <a:rPr lang="en-US" sz="1950" kern="0" spc="195" dirty="0">
                <a:solidFill>
                  <a:srgbClr val="5B6B7C"/>
                </a:solidFill>
                <a:latin typeface="IBM Plex Mono" pitchFamily="34" charset="0"/>
                <a:ea typeface="IBM Plex Mono" pitchFamily="34" charset="-122"/>
                <a:cs typeface="IBM Plex Mono" pitchFamily="34" charset="-120"/>
              </a:rPr>
              <a:t>GOOGLE ADS UND ANFRAGEN ÜBER DIE WEBSITE</a:t>
            </a:r>
            <a:endParaRPr lang="en-US" sz="1950" dirty="0"/>
          </a:p>
        </p:txBody>
      </p:sp>
      <p:sp>
        <p:nvSpPr>
          <p:cNvPr id="15" name="Shape 12"/>
          <p:cNvSpPr/>
          <p:nvPr/>
        </p:nvSpPr>
        <p:spPr>
          <a:xfrm>
            <a:off x="1238250" y="6124575"/>
            <a:ext cx="2590800" cy="1279178"/>
          </a:xfrm>
          <a:prstGeom prst="roundRect">
            <a:avLst>
              <a:gd name="adj" fmla="val 10425"/>
            </a:avLst>
          </a:prstGeom>
          <a:solidFill>
            <a:srgbClr val="F7F9FC"/>
          </a:solidFill>
          <a:ln w="9525">
            <a:solidFill>
              <a:srgbClr val="DBE3EC"/>
            </a:solidFill>
            <a:prstDash val="solid"/>
          </a:ln>
        </p:spPr>
        <p:txBody>
          <a:bodyPr/>
          <a:lstStyle/>
          <a:p>
            <a:endParaRPr lang="de-DE"/>
          </a:p>
        </p:txBody>
      </p:sp>
      <p:sp>
        <p:nvSpPr>
          <p:cNvPr id="16" name="Text 13"/>
          <p:cNvSpPr/>
          <p:nvPr/>
        </p:nvSpPr>
        <p:spPr>
          <a:xfrm>
            <a:off x="1495425" y="6343650"/>
            <a:ext cx="2284095" cy="498128"/>
          </a:xfrm>
          <a:prstGeom prst="rect">
            <a:avLst/>
          </a:prstGeom>
          <a:noFill/>
          <a:ln/>
        </p:spPr>
        <p:txBody>
          <a:bodyPr wrap="none" lIns="25400" tIns="25400" rIns="25400" bIns="25400" rtlCol="0" anchor="t">
            <a:normAutofit fontScale="92500" lnSpcReduction="10000"/>
          </a:bodyPr>
          <a:lstStyle/>
          <a:p>
            <a:pPr marL="0" indent="0" algn="l">
              <a:lnSpc>
                <a:spcPct val="96600"/>
              </a:lnSpc>
              <a:buNone/>
            </a:pPr>
            <a:r>
              <a:rPr lang="en-US" sz="3450" b="1" dirty="0">
                <a:solidFill>
                  <a:srgbClr val="12324A"/>
                </a:solidFill>
                <a:latin typeface="Archivo" pitchFamily="34" charset="0"/>
                <a:ea typeface="Archivo" pitchFamily="34" charset="-122"/>
                <a:cs typeface="Archivo" pitchFamily="34" charset="-120"/>
              </a:rPr>
              <a:t>4.197</a:t>
            </a:r>
            <a:endParaRPr lang="en-US" sz="3450" dirty="0"/>
          </a:p>
        </p:txBody>
      </p:sp>
      <p:sp>
        <p:nvSpPr>
          <p:cNvPr id="17" name="Text 14"/>
          <p:cNvSpPr/>
          <p:nvPr/>
        </p:nvSpPr>
        <p:spPr>
          <a:xfrm>
            <a:off x="1495425" y="6860828"/>
            <a:ext cx="2284095" cy="361950"/>
          </a:xfrm>
          <a:prstGeom prst="rect">
            <a:avLst/>
          </a:prstGeom>
          <a:noFill/>
          <a:ln/>
        </p:spPr>
        <p:txBody>
          <a:bodyPr wrap="square" lIns="25400" tIns="25400" rIns="25400" bIns="25400" rtlCol="0" anchor="t">
            <a:normAutofit/>
          </a:bodyPr>
          <a:lstStyle/>
          <a:p>
            <a:pPr marL="0" indent="0" algn="l">
              <a:buNone/>
            </a:pPr>
            <a:r>
              <a:rPr lang="en-US" sz="1800" dirty="0">
                <a:solidFill>
                  <a:srgbClr val="5B6B7C"/>
                </a:solidFill>
                <a:latin typeface="Source Sans 3" pitchFamily="34" charset="0"/>
                <a:ea typeface="Source Sans 3" pitchFamily="34" charset="-122"/>
                <a:cs typeface="Source Sans 3" pitchFamily="34" charset="-120"/>
              </a:rPr>
              <a:t>Klicks</a:t>
            </a:r>
            <a:endParaRPr lang="en-US" sz="1800" dirty="0"/>
          </a:p>
        </p:txBody>
      </p:sp>
      <p:sp>
        <p:nvSpPr>
          <p:cNvPr id="18" name="Shape 15"/>
          <p:cNvSpPr/>
          <p:nvPr/>
        </p:nvSpPr>
        <p:spPr>
          <a:xfrm>
            <a:off x="3981450" y="6124575"/>
            <a:ext cx="2590800" cy="1279178"/>
          </a:xfrm>
          <a:prstGeom prst="roundRect">
            <a:avLst>
              <a:gd name="adj" fmla="val 10425"/>
            </a:avLst>
          </a:prstGeom>
          <a:solidFill>
            <a:srgbClr val="F7F9FC"/>
          </a:solidFill>
          <a:ln w="9525">
            <a:solidFill>
              <a:srgbClr val="DBE3EC"/>
            </a:solidFill>
            <a:prstDash val="solid"/>
          </a:ln>
        </p:spPr>
        <p:txBody>
          <a:bodyPr/>
          <a:lstStyle/>
          <a:p>
            <a:endParaRPr lang="de-DE"/>
          </a:p>
        </p:txBody>
      </p:sp>
      <p:sp>
        <p:nvSpPr>
          <p:cNvPr id="19" name="Text 16"/>
          <p:cNvSpPr/>
          <p:nvPr/>
        </p:nvSpPr>
        <p:spPr>
          <a:xfrm>
            <a:off x="4238625" y="6343650"/>
            <a:ext cx="2284095" cy="498128"/>
          </a:xfrm>
          <a:prstGeom prst="rect">
            <a:avLst/>
          </a:prstGeom>
          <a:noFill/>
          <a:ln/>
        </p:spPr>
        <p:txBody>
          <a:bodyPr wrap="none" lIns="25400" tIns="25400" rIns="25400" bIns="25400" rtlCol="0" anchor="t">
            <a:normAutofit fontScale="92500" lnSpcReduction="10000"/>
          </a:bodyPr>
          <a:lstStyle/>
          <a:p>
            <a:pPr marL="0" indent="0" algn="l">
              <a:lnSpc>
                <a:spcPct val="96600"/>
              </a:lnSpc>
              <a:buNone/>
            </a:pPr>
            <a:r>
              <a:rPr lang="en-US" sz="3450" b="1" dirty="0">
                <a:solidFill>
                  <a:srgbClr val="12324A"/>
                </a:solidFill>
                <a:latin typeface="Archivo" pitchFamily="34" charset="0"/>
                <a:ea typeface="Archivo" pitchFamily="34" charset="-122"/>
                <a:cs typeface="Archivo" pitchFamily="34" charset="-120"/>
              </a:rPr>
              <a:t>40.797</a:t>
            </a:r>
            <a:endParaRPr lang="en-US" sz="3450" dirty="0"/>
          </a:p>
        </p:txBody>
      </p:sp>
      <p:sp>
        <p:nvSpPr>
          <p:cNvPr id="20" name="Text 17"/>
          <p:cNvSpPr/>
          <p:nvPr/>
        </p:nvSpPr>
        <p:spPr>
          <a:xfrm>
            <a:off x="4238625" y="6860828"/>
            <a:ext cx="2284095" cy="361950"/>
          </a:xfrm>
          <a:prstGeom prst="rect">
            <a:avLst/>
          </a:prstGeom>
          <a:noFill/>
          <a:ln/>
        </p:spPr>
        <p:txBody>
          <a:bodyPr wrap="square" lIns="25400" tIns="25400" rIns="25400" bIns="25400" rtlCol="0" anchor="t">
            <a:normAutofit/>
          </a:bodyPr>
          <a:lstStyle/>
          <a:p>
            <a:pPr marL="0" indent="0" algn="l">
              <a:buNone/>
            </a:pPr>
            <a:r>
              <a:rPr lang="en-US" sz="1800" dirty="0">
                <a:solidFill>
                  <a:srgbClr val="5B6B7C"/>
                </a:solidFill>
                <a:latin typeface="Source Sans 3" pitchFamily="34" charset="0"/>
                <a:ea typeface="Source Sans 3" pitchFamily="34" charset="-122"/>
                <a:cs typeface="Source Sans 3" pitchFamily="34" charset="-120"/>
              </a:rPr>
              <a:t>Impressionen</a:t>
            </a:r>
            <a:endParaRPr lang="en-US" sz="1800" dirty="0"/>
          </a:p>
        </p:txBody>
      </p:sp>
      <p:sp>
        <p:nvSpPr>
          <p:cNvPr id="21" name="Shape 18"/>
          <p:cNvSpPr/>
          <p:nvPr/>
        </p:nvSpPr>
        <p:spPr>
          <a:xfrm>
            <a:off x="1238250" y="7556153"/>
            <a:ext cx="2590800" cy="1279178"/>
          </a:xfrm>
          <a:prstGeom prst="roundRect">
            <a:avLst>
              <a:gd name="adj" fmla="val 10425"/>
            </a:avLst>
          </a:prstGeom>
          <a:solidFill>
            <a:srgbClr val="F7F9FC"/>
          </a:solidFill>
          <a:ln w="9525">
            <a:solidFill>
              <a:srgbClr val="DBE3EC"/>
            </a:solidFill>
            <a:prstDash val="solid"/>
          </a:ln>
        </p:spPr>
        <p:txBody>
          <a:bodyPr/>
          <a:lstStyle/>
          <a:p>
            <a:endParaRPr lang="de-DE"/>
          </a:p>
        </p:txBody>
      </p:sp>
      <p:sp>
        <p:nvSpPr>
          <p:cNvPr id="22" name="Text 19"/>
          <p:cNvSpPr/>
          <p:nvPr/>
        </p:nvSpPr>
        <p:spPr>
          <a:xfrm>
            <a:off x="1495425" y="7775228"/>
            <a:ext cx="2284095" cy="498128"/>
          </a:xfrm>
          <a:prstGeom prst="rect">
            <a:avLst/>
          </a:prstGeom>
          <a:noFill/>
          <a:ln/>
        </p:spPr>
        <p:txBody>
          <a:bodyPr wrap="none" lIns="25400" tIns="25400" rIns="25400" bIns="25400" rtlCol="0" anchor="t">
            <a:normAutofit fontScale="92500" lnSpcReduction="10000"/>
          </a:bodyPr>
          <a:lstStyle/>
          <a:p>
            <a:pPr marL="0" indent="0" algn="l">
              <a:lnSpc>
                <a:spcPct val="96600"/>
              </a:lnSpc>
              <a:buNone/>
            </a:pPr>
            <a:r>
              <a:rPr lang="en-US" sz="3450" b="1" dirty="0">
                <a:solidFill>
                  <a:srgbClr val="12324A"/>
                </a:solidFill>
                <a:latin typeface="Archivo" pitchFamily="34" charset="0"/>
                <a:ea typeface="Archivo" pitchFamily="34" charset="-122"/>
                <a:cs typeface="Archivo" pitchFamily="34" charset="-120"/>
              </a:rPr>
              <a:t>1,63 €</a:t>
            </a:r>
            <a:endParaRPr lang="en-US" sz="3450" dirty="0"/>
          </a:p>
        </p:txBody>
      </p:sp>
      <p:sp>
        <p:nvSpPr>
          <p:cNvPr id="23" name="Text 20"/>
          <p:cNvSpPr/>
          <p:nvPr/>
        </p:nvSpPr>
        <p:spPr>
          <a:xfrm>
            <a:off x="1495425" y="8292405"/>
            <a:ext cx="2284095" cy="361950"/>
          </a:xfrm>
          <a:prstGeom prst="rect">
            <a:avLst/>
          </a:prstGeom>
          <a:noFill/>
          <a:ln/>
        </p:spPr>
        <p:txBody>
          <a:bodyPr wrap="square" lIns="25400" tIns="25400" rIns="25400" bIns="25400" rtlCol="0" anchor="t">
            <a:normAutofit/>
          </a:bodyPr>
          <a:lstStyle/>
          <a:p>
            <a:pPr marL="0" indent="0" algn="l">
              <a:buNone/>
            </a:pPr>
            <a:r>
              <a:rPr lang="en-US" sz="1800" dirty="0">
                <a:solidFill>
                  <a:srgbClr val="5B6B7C"/>
                </a:solidFill>
                <a:latin typeface="Source Sans 3" pitchFamily="34" charset="0"/>
                <a:ea typeface="Source Sans 3" pitchFamily="34" charset="-122"/>
                <a:cs typeface="Source Sans 3" pitchFamily="34" charset="-120"/>
              </a:rPr>
              <a:t>Ø Kosten pro Klick</a:t>
            </a:r>
            <a:endParaRPr lang="en-US" sz="1800" dirty="0"/>
          </a:p>
        </p:txBody>
      </p:sp>
      <p:sp>
        <p:nvSpPr>
          <p:cNvPr id="24" name="Shape 21"/>
          <p:cNvSpPr/>
          <p:nvPr/>
        </p:nvSpPr>
        <p:spPr>
          <a:xfrm>
            <a:off x="3981450" y="7556153"/>
            <a:ext cx="2590800" cy="1279178"/>
          </a:xfrm>
          <a:prstGeom prst="roundRect">
            <a:avLst>
              <a:gd name="adj" fmla="val 10425"/>
            </a:avLst>
          </a:prstGeom>
          <a:solidFill>
            <a:srgbClr val="F7F9FC"/>
          </a:solidFill>
          <a:ln w="9525">
            <a:solidFill>
              <a:srgbClr val="DBE3EC"/>
            </a:solidFill>
            <a:prstDash val="solid"/>
          </a:ln>
        </p:spPr>
        <p:txBody>
          <a:bodyPr/>
          <a:lstStyle/>
          <a:p>
            <a:endParaRPr lang="de-DE"/>
          </a:p>
        </p:txBody>
      </p:sp>
      <p:sp>
        <p:nvSpPr>
          <p:cNvPr id="25" name="Text 22"/>
          <p:cNvSpPr/>
          <p:nvPr/>
        </p:nvSpPr>
        <p:spPr>
          <a:xfrm>
            <a:off x="4238625" y="7775228"/>
            <a:ext cx="2284095" cy="498128"/>
          </a:xfrm>
          <a:prstGeom prst="rect">
            <a:avLst/>
          </a:prstGeom>
          <a:noFill/>
          <a:ln/>
        </p:spPr>
        <p:txBody>
          <a:bodyPr wrap="none" lIns="25400" tIns="25400" rIns="25400" bIns="25400" rtlCol="0" anchor="t">
            <a:normAutofit fontScale="92500" lnSpcReduction="10000"/>
          </a:bodyPr>
          <a:lstStyle/>
          <a:p>
            <a:pPr marL="0" indent="0" algn="l">
              <a:lnSpc>
                <a:spcPct val="96600"/>
              </a:lnSpc>
              <a:buNone/>
            </a:pPr>
            <a:r>
              <a:rPr lang="en-US" sz="3450" b="1" dirty="0">
                <a:solidFill>
                  <a:srgbClr val="12324A"/>
                </a:solidFill>
                <a:latin typeface="Archivo" pitchFamily="34" charset="0"/>
                <a:ea typeface="Archivo" pitchFamily="34" charset="-122"/>
                <a:cs typeface="Archivo" pitchFamily="34" charset="-120"/>
              </a:rPr>
              <a:t>10,29 %</a:t>
            </a:r>
            <a:endParaRPr lang="en-US" sz="3450" dirty="0"/>
          </a:p>
        </p:txBody>
      </p:sp>
      <p:sp>
        <p:nvSpPr>
          <p:cNvPr id="26" name="Text 23"/>
          <p:cNvSpPr/>
          <p:nvPr/>
        </p:nvSpPr>
        <p:spPr>
          <a:xfrm>
            <a:off x="4238625" y="8292405"/>
            <a:ext cx="2284095" cy="361950"/>
          </a:xfrm>
          <a:prstGeom prst="rect">
            <a:avLst/>
          </a:prstGeom>
          <a:noFill/>
          <a:ln/>
        </p:spPr>
        <p:txBody>
          <a:bodyPr wrap="square" lIns="25400" tIns="25400" rIns="25400" bIns="25400" rtlCol="0" anchor="t">
            <a:normAutofit/>
          </a:bodyPr>
          <a:lstStyle/>
          <a:p>
            <a:pPr marL="0" indent="0" algn="l">
              <a:buNone/>
            </a:pPr>
            <a:r>
              <a:rPr lang="en-US" sz="1800" dirty="0">
                <a:solidFill>
                  <a:srgbClr val="5B6B7C"/>
                </a:solidFill>
                <a:latin typeface="Source Sans 3" pitchFamily="34" charset="0"/>
                <a:ea typeface="Source Sans 3" pitchFamily="34" charset="-122"/>
                <a:cs typeface="Source Sans 3" pitchFamily="34" charset="-120"/>
              </a:rPr>
              <a:t>Klickrate</a:t>
            </a:r>
            <a:endParaRPr lang="en-US" sz="1800" dirty="0"/>
          </a:p>
        </p:txBody>
      </p:sp>
      <p:sp>
        <p:nvSpPr>
          <p:cNvPr id="27" name="Shape 24"/>
          <p:cNvSpPr/>
          <p:nvPr/>
        </p:nvSpPr>
        <p:spPr>
          <a:xfrm>
            <a:off x="6953250" y="6124575"/>
            <a:ext cx="10096500" cy="2710755"/>
          </a:xfrm>
          <a:prstGeom prst="roundRect">
            <a:avLst>
              <a:gd name="adj" fmla="val 4919"/>
            </a:avLst>
          </a:prstGeom>
          <a:solidFill>
            <a:srgbClr val="FFFFFF"/>
          </a:solidFill>
          <a:ln w="9525">
            <a:solidFill>
              <a:srgbClr val="DBE3EC"/>
            </a:solidFill>
            <a:prstDash val="solid"/>
          </a:ln>
        </p:spPr>
        <p:txBody>
          <a:bodyPr/>
          <a:lstStyle/>
          <a:p>
            <a:endParaRPr lang="de-DE"/>
          </a:p>
        </p:txBody>
      </p:sp>
      <p:pic>
        <p:nvPicPr>
          <p:cNvPr id="28" name="Image 1" descr="preencoded.png"/>
          <p:cNvPicPr>
            <a:picLocks noChangeAspect="1"/>
          </p:cNvPicPr>
          <p:nvPr/>
        </p:nvPicPr>
        <p:blipFill>
          <a:blip r:embed="rId4"/>
          <a:stretch>
            <a:fillRect/>
          </a:stretch>
        </p:blipFill>
        <p:spPr>
          <a:xfrm>
            <a:off x="6962775" y="6171233"/>
            <a:ext cx="10077450" cy="2617366"/>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44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66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nodeType="withEffect">
                                  <p:stCondLst>
                                    <p:cond delay="66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66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grpId="0" nodeType="withEffect">
                                  <p:stCondLst>
                                    <p:cond delay="66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par>
                                <p:cTn id="62" presetID="10" presetClass="entr" presetSubtype="0" fill="hold" grpId="0" nodeType="withEffect">
                                  <p:stCondLst>
                                    <p:cond delay="88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88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88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88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88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par>
                                <p:cTn id="77" presetID="10" presetClass="entr" presetSubtype="0" fill="hold" grpId="0" nodeType="withEffect">
                                  <p:stCondLst>
                                    <p:cond delay="88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10" presetClass="entr" presetSubtype="0" fill="hold" grpId="0" nodeType="withEffect">
                                  <p:stCondLst>
                                    <p:cond delay="110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par>
                                <p:cTn id="83" presetID="10" presetClass="entr" presetSubtype="0" fill="hold" grpId="0" nodeType="withEffect">
                                  <p:stCondLst>
                                    <p:cond delay="110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a:effectLst/>
      </p:bgPr>
    </p:bg>
    <p:spTree>
      <p:nvGrpSpPr>
        <p:cNvPr id="1" name=""/>
        <p:cNvGrpSpPr/>
        <p:nvPr/>
      </p:nvGrpSpPr>
      <p:grpSpPr>
        <a:xfrm>
          <a:off x="0" y="0"/>
          <a:ext cx="0" cy="0"/>
          <a:chOff x="0" y="0"/>
          <a:chExt cx="0" cy="0"/>
        </a:xfrm>
      </p:grpSpPr>
      <p:sp>
        <p:nvSpPr>
          <p:cNvPr id="2" name="Text 0"/>
          <p:cNvSpPr/>
          <p:nvPr/>
        </p:nvSpPr>
        <p:spPr>
          <a:xfrm>
            <a:off x="1238250" y="1862435"/>
            <a:ext cx="7863364"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FALLBEISPIEL 02</a:t>
            </a:r>
            <a:endParaRPr lang="en-US" sz="1950" dirty="0"/>
          </a:p>
        </p:txBody>
      </p:sp>
      <p:sp>
        <p:nvSpPr>
          <p:cNvPr id="3" name="Text 1"/>
          <p:cNvSpPr/>
          <p:nvPr/>
        </p:nvSpPr>
        <p:spPr>
          <a:xfrm>
            <a:off x="1238250" y="2467273"/>
            <a:ext cx="7863364" cy="989037"/>
          </a:xfrm>
          <a:prstGeom prst="rect">
            <a:avLst/>
          </a:prstGeom>
          <a:noFill/>
          <a:ln/>
        </p:spPr>
        <p:txBody>
          <a:bodyPr wrap="square" lIns="25400" tIns="25400" rIns="25400" bIns="25400" rtlCol="0" anchor="t">
            <a:normAutofit fontScale="92500" lnSpcReduction="10000"/>
          </a:bodyPr>
          <a:lstStyle/>
          <a:p>
            <a:pPr marL="0" indent="0" algn="l">
              <a:lnSpc>
                <a:spcPct val="95541"/>
              </a:lnSpc>
              <a:buNone/>
            </a:pPr>
            <a:r>
              <a:rPr lang="en-US" sz="7200" b="1" kern="0" spc="-216" dirty="0">
                <a:solidFill>
                  <a:srgbClr val="12324A"/>
                </a:solidFill>
                <a:latin typeface="Archivo" pitchFamily="34" charset="0"/>
                <a:ea typeface="Archivo" pitchFamily="34" charset="-122"/>
                <a:cs typeface="Archivo" pitchFamily="34" charset="-120"/>
              </a:rPr>
              <a:t>SHIFT</a:t>
            </a:r>
            <a:endParaRPr lang="en-US" sz="7200" dirty="0"/>
          </a:p>
        </p:txBody>
      </p:sp>
      <p:sp>
        <p:nvSpPr>
          <p:cNvPr id="4" name="Text 2"/>
          <p:cNvSpPr/>
          <p:nvPr/>
        </p:nvSpPr>
        <p:spPr>
          <a:xfrm>
            <a:off x="1238250" y="3646810"/>
            <a:ext cx="7362968" cy="1015305"/>
          </a:xfrm>
          <a:prstGeom prst="rect">
            <a:avLst/>
          </a:prstGeom>
          <a:noFill/>
          <a:ln/>
        </p:spPr>
        <p:txBody>
          <a:bodyPr wrap="square" lIns="25400" tIns="25400" rIns="25400" bIns="25400" rtlCol="0" anchor="t">
            <a:normAutofit/>
          </a:bodyPr>
          <a:lstStyle/>
          <a:p>
            <a:pPr marL="0" indent="0" algn="l">
              <a:lnSpc>
                <a:spcPct val="95000"/>
              </a:lnSpc>
              <a:buNone/>
            </a:pPr>
            <a:r>
              <a:rPr lang="en-US" sz="2850" dirty="0">
                <a:solidFill>
                  <a:srgbClr val="37485B"/>
                </a:solidFill>
                <a:latin typeface="Source Sans 3" pitchFamily="34" charset="0"/>
                <a:ea typeface="Source Sans 3" pitchFamily="34" charset="-122"/>
                <a:cs typeface="Source Sans 3" pitchFamily="34" charset="-120"/>
              </a:rPr>
              <a:t>Vertrieb an Wohnungsbaugesellschaften und Industrieunternehmen</a:t>
            </a:r>
            <a:endParaRPr lang="en-US" sz="2850" dirty="0"/>
          </a:p>
        </p:txBody>
      </p:sp>
      <p:sp>
        <p:nvSpPr>
          <p:cNvPr id="5" name="Text 3"/>
          <p:cNvSpPr/>
          <p:nvPr/>
        </p:nvSpPr>
        <p:spPr>
          <a:xfrm>
            <a:off x="1238250" y="5100265"/>
            <a:ext cx="7863364" cy="357188"/>
          </a:xfrm>
          <a:prstGeom prst="rect">
            <a:avLst/>
          </a:prstGeom>
          <a:noFill/>
          <a:ln/>
        </p:spPr>
        <p:txBody>
          <a:bodyPr wrap="square" lIns="25400" tIns="25400" rIns="25400" bIns="25400" rtlCol="0" anchor="t">
            <a:normAutofit/>
          </a:bodyPr>
          <a:lstStyle/>
          <a:p>
            <a:pPr marL="0" indent="0" algn="l">
              <a:buNone/>
            </a:pPr>
            <a:r>
              <a:rPr lang="en-US" sz="1950" kern="0" spc="195" dirty="0">
                <a:solidFill>
                  <a:srgbClr val="5B6B7C"/>
                </a:solidFill>
                <a:latin typeface="IBM Plex Mono" pitchFamily="34" charset="0"/>
                <a:ea typeface="IBM Plex Mono" pitchFamily="34" charset="-122"/>
                <a:cs typeface="IBM Plex Mono" pitchFamily="34" charset="-120"/>
              </a:rPr>
              <a:t>VORGEHEN</a:t>
            </a:r>
            <a:endParaRPr lang="en-US" sz="1950" dirty="0"/>
          </a:p>
        </p:txBody>
      </p:sp>
      <p:sp>
        <p:nvSpPr>
          <p:cNvPr id="6" name="Shape 4"/>
          <p:cNvSpPr/>
          <p:nvPr/>
        </p:nvSpPr>
        <p:spPr>
          <a:xfrm>
            <a:off x="1238250" y="5793209"/>
            <a:ext cx="133350" cy="133350"/>
          </a:xfrm>
          <a:prstGeom prst="ellipse">
            <a:avLst/>
          </a:prstGeom>
          <a:solidFill>
            <a:srgbClr val="E8452B"/>
          </a:solidFill>
          <a:ln/>
        </p:spPr>
        <p:txBody>
          <a:bodyPr/>
          <a:lstStyle/>
          <a:p>
            <a:endParaRPr lang="de-DE"/>
          </a:p>
        </p:txBody>
      </p:sp>
      <p:sp>
        <p:nvSpPr>
          <p:cNvPr id="7" name="Text 5"/>
          <p:cNvSpPr/>
          <p:nvPr/>
        </p:nvSpPr>
        <p:spPr>
          <a:xfrm>
            <a:off x="1581150" y="5628903"/>
            <a:ext cx="6396072" cy="500063"/>
          </a:xfrm>
          <a:prstGeom prst="rect">
            <a:avLst/>
          </a:prstGeom>
          <a:noFill/>
          <a:ln/>
        </p:spPr>
        <p:txBody>
          <a:bodyPr wrap="square" lIns="0" tIns="0" rIns="0" bIns="0" rtlCol="0" anchor="t">
            <a:normAutofit/>
          </a:bodyPr>
          <a:lstStyle/>
          <a:p>
            <a:pPr marL="0" indent="0" algn="l">
              <a:buNone/>
            </a:pPr>
            <a:r>
              <a:rPr lang="en-US" sz="2550" dirty="0">
                <a:solidFill>
                  <a:srgbClr val="12324A"/>
                </a:solidFill>
                <a:latin typeface="Source Sans 3" pitchFamily="34" charset="0"/>
                <a:ea typeface="Source Sans 3" pitchFamily="34" charset="-122"/>
                <a:cs typeface="Source Sans 3" pitchFamily="34" charset="-120"/>
              </a:rPr>
              <a:t>Reports und Postkarten mit eigenen Projekten</a:t>
            </a:r>
            <a:endParaRPr lang="en-US" sz="2550" dirty="0"/>
          </a:p>
        </p:txBody>
      </p:sp>
      <p:sp>
        <p:nvSpPr>
          <p:cNvPr id="8" name="Shape 6"/>
          <p:cNvSpPr/>
          <p:nvPr/>
        </p:nvSpPr>
        <p:spPr>
          <a:xfrm>
            <a:off x="1238250" y="6657603"/>
            <a:ext cx="133350" cy="133350"/>
          </a:xfrm>
          <a:prstGeom prst="ellipse">
            <a:avLst/>
          </a:prstGeom>
          <a:solidFill>
            <a:srgbClr val="E8452B"/>
          </a:solidFill>
          <a:ln/>
        </p:spPr>
        <p:txBody>
          <a:bodyPr/>
          <a:lstStyle/>
          <a:p>
            <a:endParaRPr lang="de-DE"/>
          </a:p>
        </p:txBody>
      </p:sp>
      <p:sp>
        <p:nvSpPr>
          <p:cNvPr id="9" name="Text 7"/>
          <p:cNvSpPr/>
          <p:nvPr/>
        </p:nvSpPr>
        <p:spPr>
          <a:xfrm>
            <a:off x="1581150" y="6262315"/>
            <a:ext cx="3995505" cy="962025"/>
          </a:xfrm>
          <a:prstGeom prst="rect">
            <a:avLst/>
          </a:prstGeom>
          <a:noFill/>
          <a:ln/>
        </p:spPr>
        <p:txBody>
          <a:bodyPr wrap="square" lIns="0" tIns="0" rIns="0" bIns="0" rtlCol="0" anchor="t">
            <a:normAutofit/>
          </a:bodyPr>
          <a:lstStyle/>
          <a:p>
            <a:pPr marL="0" indent="0" algn="l">
              <a:buNone/>
            </a:pPr>
            <a:r>
              <a:rPr lang="en-US" sz="2550" dirty="0">
                <a:solidFill>
                  <a:srgbClr val="12324A"/>
                </a:solidFill>
                <a:latin typeface="Source Sans 3" pitchFamily="34" charset="0"/>
                <a:ea typeface="Source Sans 3" pitchFamily="34" charset="-122"/>
                <a:cs typeface="Source Sans 3" pitchFamily="34" charset="-120"/>
              </a:rPr>
              <a:t>Termine bei mehreren Wohnungsbaugesellschaften</a:t>
            </a:r>
            <a:endParaRPr lang="en-US" sz="2550" dirty="0"/>
          </a:p>
        </p:txBody>
      </p:sp>
      <p:pic>
        <p:nvPicPr>
          <p:cNvPr id="10" name="Image 0" descr="preencoded.png"/>
          <p:cNvPicPr>
            <a:picLocks noChangeAspect="1"/>
          </p:cNvPicPr>
          <p:nvPr/>
        </p:nvPicPr>
        <p:blipFill>
          <a:blip r:embed="rId3"/>
          <a:stretch>
            <a:fillRect/>
          </a:stretch>
        </p:blipFill>
        <p:spPr>
          <a:xfrm>
            <a:off x="1238250" y="7662490"/>
            <a:ext cx="2038350" cy="762000"/>
          </a:xfrm>
          <a:prstGeom prst="rect">
            <a:avLst/>
          </a:prstGeom>
        </p:spPr>
      </p:pic>
      <p:sp>
        <p:nvSpPr>
          <p:cNvPr id="11" name="Shape 8"/>
          <p:cNvSpPr/>
          <p:nvPr/>
        </p:nvSpPr>
        <p:spPr>
          <a:xfrm>
            <a:off x="9148763" y="1490737"/>
            <a:ext cx="7900913" cy="5838676"/>
          </a:xfrm>
          <a:prstGeom prst="roundRect">
            <a:avLst>
              <a:gd name="adj" fmla="val 3263"/>
            </a:avLst>
          </a:prstGeom>
          <a:solidFill>
            <a:srgbClr val="12324A"/>
          </a:solidFill>
          <a:ln/>
        </p:spPr>
        <p:txBody>
          <a:bodyPr/>
          <a:lstStyle/>
          <a:p>
            <a:endParaRPr lang="de-DE"/>
          </a:p>
        </p:txBody>
      </p:sp>
      <p:sp>
        <p:nvSpPr>
          <p:cNvPr id="12" name="Text 9"/>
          <p:cNvSpPr/>
          <p:nvPr/>
        </p:nvSpPr>
        <p:spPr>
          <a:xfrm>
            <a:off x="9682163" y="1986037"/>
            <a:ext cx="3528216"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FFFFFF"/>
                </a:solidFill>
                <a:latin typeface="Archivo" pitchFamily="34" charset="0"/>
                <a:ea typeface="Archivo" pitchFamily="34" charset="-122"/>
                <a:cs typeface="Archivo" pitchFamily="34" charset="-120"/>
              </a:rPr>
              <a:t>2</a:t>
            </a:r>
            <a:endParaRPr lang="en-US" sz="4800" dirty="0"/>
          </a:p>
        </p:txBody>
      </p:sp>
      <p:sp>
        <p:nvSpPr>
          <p:cNvPr id="13" name="Text 10"/>
          <p:cNvSpPr/>
          <p:nvPr/>
        </p:nvSpPr>
        <p:spPr>
          <a:xfrm>
            <a:off x="9682163" y="2728987"/>
            <a:ext cx="3303693" cy="731490"/>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Wohnungsbaugesellschaften gewonnen</a:t>
            </a:r>
            <a:endParaRPr lang="en-US" sz="2100" dirty="0"/>
          </a:p>
        </p:txBody>
      </p:sp>
      <p:sp>
        <p:nvSpPr>
          <p:cNvPr id="14" name="Text 11"/>
          <p:cNvSpPr/>
          <p:nvPr/>
        </p:nvSpPr>
        <p:spPr>
          <a:xfrm>
            <a:off x="13308732" y="1986037"/>
            <a:ext cx="3528298"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E8452B"/>
                </a:solidFill>
                <a:latin typeface="Archivo" pitchFamily="34" charset="0"/>
                <a:ea typeface="Archivo" pitchFamily="34" charset="-122"/>
                <a:cs typeface="Archivo" pitchFamily="34" charset="-120"/>
              </a:rPr>
              <a:t>4+ Jahre</a:t>
            </a:r>
            <a:endParaRPr lang="en-US" sz="4800" dirty="0"/>
          </a:p>
        </p:txBody>
      </p:sp>
      <p:sp>
        <p:nvSpPr>
          <p:cNvPr id="15" name="Text 12"/>
          <p:cNvSpPr/>
          <p:nvPr/>
        </p:nvSpPr>
        <p:spPr>
          <a:xfrm>
            <a:off x="13308732" y="2728987"/>
            <a:ext cx="3303770" cy="731490"/>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vergibt eine davon Aufträge an SHIFT</a:t>
            </a:r>
            <a:endParaRPr lang="en-US" sz="2100" dirty="0"/>
          </a:p>
        </p:txBody>
      </p:sp>
      <p:sp>
        <p:nvSpPr>
          <p:cNvPr id="16" name="Text 13"/>
          <p:cNvSpPr/>
          <p:nvPr/>
        </p:nvSpPr>
        <p:spPr>
          <a:xfrm>
            <a:off x="9682163" y="3841477"/>
            <a:ext cx="3528216"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FFFFFF"/>
                </a:solidFill>
                <a:latin typeface="Archivo" pitchFamily="34" charset="0"/>
                <a:ea typeface="Archivo" pitchFamily="34" charset="-122"/>
                <a:cs typeface="Archivo" pitchFamily="34" charset="-120"/>
              </a:rPr>
              <a:t>1</a:t>
            </a:r>
            <a:endParaRPr lang="en-US" sz="4800" dirty="0"/>
          </a:p>
        </p:txBody>
      </p:sp>
      <p:sp>
        <p:nvSpPr>
          <p:cNvPr id="17" name="Text 14"/>
          <p:cNvSpPr/>
          <p:nvPr/>
        </p:nvSpPr>
        <p:spPr>
          <a:xfrm>
            <a:off x="9682163" y="4584427"/>
            <a:ext cx="3303693" cy="731490"/>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Gewerbeunternehmen gewonnen</a:t>
            </a:r>
            <a:endParaRPr lang="en-US" sz="2100" dirty="0"/>
          </a:p>
        </p:txBody>
      </p:sp>
      <p:sp>
        <p:nvSpPr>
          <p:cNvPr id="18" name="Text 15"/>
          <p:cNvSpPr/>
          <p:nvPr/>
        </p:nvSpPr>
        <p:spPr>
          <a:xfrm>
            <a:off x="13308732" y="3841477"/>
            <a:ext cx="3528298"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FFFFFF"/>
                </a:solidFill>
                <a:latin typeface="Archivo" pitchFamily="34" charset="0"/>
                <a:ea typeface="Archivo" pitchFamily="34" charset="-122"/>
                <a:cs typeface="Archivo" pitchFamily="34" charset="-120"/>
              </a:rPr>
              <a:t>KWS Saat</a:t>
            </a:r>
            <a:endParaRPr lang="en-US" sz="4800" dirty="0"/>
          </a:p>
        </p:txBody>
      </p:sp>
      <p:sp>
        <p:nvSpPr>
          <p:cNvPr id="19" name="Text 16"/>
          <p:cNvSpPr/>
          <p:nvPr/>
        </p:nvSpPr>
        <p:spPr>
          <a:xfrm>
            <a:off x="13308732" y="4584427"/>
            <a:ext cx="3303770" cy="731490"/>
          </a:xfrm>
          <a:prstGeom prst="rect">
            <a:avLst/>
          </a:prstGeom>
          <a:noFill/>
          <a:ln/>
        </p:spPr>
        <p:txBody>
          <a:bodyPr wrap="square" lIns="25400" tIns="25400" rIns="25400" bIns="25400" rtlCol="0" anchor="t">
            <a:normAutofit/>
          </a:bodyPr>
          <a:lstStyle/>
          <a:p>
            <a:pPr marL="0" indent="0" algn="l">
              <a:lnSpc>
                <a:spcPct val="92152"/>
              </a:lnSpc>
              <a:buNone/>
            </a:pPr>
            <a:r>
              <a:rPr lang="en-US" sz="2100" dirty="0">
                <a:solidFill>
                  <a:srgbClr val="A9B8C9"/>
                </a:solidFill>
                <a:latin typeface="Source Sans 3" pitchFamily="34" charset="0"/>
                <a:ea typeface="Source Sans 3" pitchFamily="34" charset="-122"/>
                <a:cs typeface="Source Sans 3" pitchFamily="34" charset="-120"/>
              </a:rPr>
              <a:t>u. a. meldeten sich von selbst</a:t>
            </a:r>
            <a:endParaRPr lang="en-US" sz="2100" dirty="0"/>
          </a:p>
        </p:txBody>
      </p:sp>
      <p:sp>
        <p:nvSpPr>
          <p:cNvPr id="20" name="Shape 17"/>
          <p:cNvSpPr/>
          <p:nvPr/>
        </p:nvSpPr>
        <p:spPr>
          <a:xfrm>
            <a:off x="9682163" y="5696917"/>
            <a:ext cx="6834113" cy="9525"/>
          </a:xfrm>
          <a:prstGeom prst="rect">
            <a:avLst/>
          </a:prstGeom>
          <a:solidFill>
            <a:srgbClr val="FFFFFF">
              <a:alpha val="20000"/>
            </a:srgbClr>
          </a:solidFill>
          <a:ln/>
        </p:spPr>
        <p:txBody>
          <a:bodyPr/>
          <a:lstStyle/>
          <a:p>
            <a:endParaRPr lang="de-DE"/>
          </a:p>
        </p:txBody>
      </p:sp>
      <p:sp>
        <p:nvSpPr>
          <p:cNvPr id="21" name="Text 18"/>
          <p:cNvSpPr/>
          <p:nvPr/>
        </p:nvSpPr>
        <p:spPr>
          <a:xfrm>
            <a:off x="9682163" y="6011242"/>
            <a:ext cx="7039136" cy="860971"/>
          </a:xfrm>
          <a:prstGeom prst="rect">
            <a:avLst/>
          </a:prstGeom>
          <a:noFill/>
          <a:ln/>
        </p:spPr>
        <p:txBody>
          <a:bodyPr wrap="square" lIns="25400" tIns="25400" rIns="25400" bIns="25400" rtlCol="0" anchor="t">
            <a:normAutofit/>
          </a:bodyPr>
          <a:lstStyle/>
          <a:p>
            <a:pPr marL="0" indent="0" algn="l">
              <a:lnSpc>
                <a:spcPct val="93913"/>
              </a:lnSpc>
              <a:buNone/>
            </a:pPr>
            <a:r>
              <a:rPr lang="en-US" sz="2400" dirty="0">
                <a:solidFill>
                  <a:srgbClr val="FFFFFF"/>
                </a:solidFill>
                <a:latin typeface="Source Sans 3" pitchFamily="34" charset="0"/>
                <a:ea typeface="Source Sans 3" pitchFamily="34" charset="-122"/>
                <a:cs typeface="Source Sans 3" pitchFamily="34" charset="-120"/>
              </a:rPr>
              <a:t>Auch Entscheider in großen Unternehmen sind so erreichbar.</a:t>
            </a:r>
            <a:endParaRPr lang="en-US" sz="2400" dirty="0"/>
          </a:p>
        </p:txBody>
      </p:sp>
      <p:sp>
        <p:nvSpPr>
          <p:cNvPr id="22" name="Shape 19"/>
          <p:cNvSpPr/>
          <p:nvPr/>
        </p:nvSpPr>
        <p:spPr>
          <a:xfrm>
            <a:off x="9148763" y="7538963"/>
            <a:ext cx="3845644" cy="1257300"/>
          </a:xfrm>
          <a:prstGeom prst="roundRect">
            <a:avLst>
              <a:gd name="adj" fmla="val 10606"/>
            </a:avLst>
          </a:prstGeom>
          <a:solidFill>
            <a:srgbClr val="FFFFFF"/>
          </a:solidFill>
          <a:ln w="9525">
            <a:solidFill>
              <a:srgbClr val="DBE3EC"/>
            </a:solidFill>
            <a:prstDash val="solid"/>
          </a:ln>
        </p:spPr>
        <p:txBody>
          <a:bodyPr/>
          <a:lstStyle/>
          <a:p>
            <a:endParaRPr lang="de-DE"/>
          </a:p>
        </p:txBody>
      </p:sp>
      <p:sp>
        <p:nvSpPr>
          <p:cNvPr id="23" name="Text 20"/>
          <p:cNvSpPr/>
          <p:nvPr/>
        </p:nvSpPr>
        <p:spPr>
          <a:xfrm>
            <a:off x="9444038" y="7796138"/>
            <a:ext cx="3370464" cy="781050"/>
          </a:xfrm>
          <a:prstGeom prst="rect">
            <a:avLst/>
          </a:prstGeom>
          <a:noFill/>
          <a:ln/>
        </p:spPr>
        <p:txBody>
          <a:bodyPr wrap="square" lIns="25400" tIns="25400" rIns="25400" bIns="25400" rtlCol="0" anchor="t">
            <a:normAutofit/>
          </a:bodyPr>
          <a:lstStyle/>
          <a:p>
            <a:pPr marL="0" indent="0" algn="l">
              <a:lnSpc>
                <a:spcPct val="91765"/>
              </a:lnSpc>
              <a:buNone/>
            </a:pPr>
            <a:r>
              <a:rPr lang="en-US" sz="2250" b="1" dirty="0">
                <a:solidFill>
                  <a:srgbClr val="12324A"/>
                </a:solidFill>
                <a:latin typeface="Source Sans 3" pitchFamily="34" charset="0"/>
                <a:ea typeface="Source Sans 3" pitchFamily="34" charset="-122"/>
                <a:cs typeface="Source Sans 3" pitchFamily="34" charset="-120"/>
              </a:rPr>
              <a:t>Extrem hoher </a:t>
            </a:r>
            <a:r>
              <a:rPr lang="en-US" sz="2250" dirty="0">
                <a:solidFill>
                  <a:srgbClr val="12324A"/>
                </a:solidFill>
                <a:highlight>
                  <a:srgbClr val="FFFFFF"/>
                </a:highlight>
                <a:latin typeface="Source Sans 3" pitchFamily="34" charset="0"/>
                <a:ea typeface="Source Sans 3" pitchFamily="34" charset="-122"/>
                <a:cs typeface="Source Sans 3" pitchFamily="34" charset="-120"/>
              </a:rPr>
              <a:t>Customer Lifetime Value</a:t>
            </a:r>
            <a:endParaRPr lang="en-US" sz="2250" dirty="0"/>
          </a:p>
        </p:txBody>
      </p:sp>
      <p:sp>
        <p:nvSpPr>
          <p:cNvPr id="24" name="Shape 21"/>
          <p:cNvSpPr/>
          <p:nvPr/>
        </p:nvSpPr>
        <p:spPr>
          <a:xfrm>
            <a:off x="13203957" y="7538963"/>
            <a:ext cx="3845719" cy="1257300"/>
          </a:xfrm>
          <a:prstGeom prst="roundRect">
            <a:avLst>
              <a:gd name="adj" fmla="val 10606"/>
            </a:avLst>
          </a:prstGeom>
          <a:solidFill>
            <a:srgbClr val="FFFFFF"/>
          </a:solidFill>
          <a:ln w="9525">
            <a:solidFill>
              <a:srgbClr val="DBE3EC"/>
            </a:solidFill>
            <a:prstDash val="solid"/>
          </a:ln>
        </p:spPr>
        <p:txBody>
          <a:bodyPr/>
          <a:lstStyle/>
          <a:p>
            <a:endParaRPr lang="de-DE"/>
          </a:p>
        </p:txBody>
      </p:sp>
      <p:sp>
        <p:nvSpPr>
          <p:cNvPr id="25" name="Text 22"/>
          <p:cNvSpPr/>
          <p:nvPr/>
        </p:nvSpPr>
        <p:spPr>
          <a:xfrm>
            <a:off x="13499232" y="7796138"/>
            <a:ext cx="3370540" cy="781050"/>
          </a:xfrm>
          <a:prstGeom prst="rect">
            <a:avLst/>
          </a:prstGeom>
          <a:noFill/>
          <a:ln/>
        </p:spPr>
        <p:txBody>
          <a:bodyPr wrap="square" lIns="25400" tIns="25400" rIns="25400" bIns="25400" rtlCol="0" anchor="t">
            <a:normAutofit/>
          </a:bodyPr>
          <a:lstStyle/>
          <a:p>
            <a:pPr marL="0" indent="0" algn="l">
              <a:lnSpc>
                <a:spcPct val="91765"/>
              </a:lnSpc>
              <a:buNone/>
            </a:pPr>
            <a:r>
              <a:rPr lang="en-US" sz="2250" b="1" dirty="0">
                <a:solidFill>
                  <a:srgbClr val="12324A"/>
                </a:solidFill>
                <a:latin typeface="Source Sans 3" pitchFamily="34" charset="0"/>
                <a:ea typeface="Source Sans 3" pitchFamily="34" charset="-122"/>
                <a:cs typeface="Source Sans 3" pitchFamily="34" charset="-120"/>
              </a:rPr>
              <a:t>Return on Invest </a:t>
            </a:r>
            <a:r>
              <a:rPr lang="en-US" sz="2250" dirty="0">
                <a:solidFill>
                  <a:srgbClr val="12324A"/>
                </a:solidFill>
                <a:highlight>
                  <a:srgbClr val="FFFFFF"/>
                </a:highlight>
                <a:latin typeface="Source Sans 3" pitchFamily="34" charset="0"/>
                <a:ea typeface="Source Sans 3" pitchFamily="34" charset="-122"/>
                <a:cs typeface="Source Sans 3" pitchFamily="34" charset="-120"/>
              </a:rPr>
              <a:t>praktisch immer gegeben</a:t>
            </a:r>
            <a:endParaRPr lang="en-US" sz="225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66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88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10" presetClass="entr" presetSubtype="0" fill="hold" grpId="0" nodeType="withEffect">
                                  <p:stCondLst>
                                    <p:cond delay="11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nodeType="withEffect">
                                  <p:stCondLst>
                                    <p:cond delay="132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500"/>
                                        <p:tgtEl>
                                          <p:spTgt spid="10"/>
                                        </p:tgtEl>
                                      </p:cBhvr>
                                    </p:animEffect>
                                  </p:childTnLst>
                                </p:cTn>
                              </p:par>
                              <p:par>
                                <p:cTn id="71" presetID="10" presetClass="entr" presetSubtype="0" fill="hold" grpId="0" nodeType="withEffect">
                                  <p:stCondLst>
                                    <p:cond delay="132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par>
                                <p:cTn id="74" presetID="10" presetClass="entr" presetSubtype="0" fill="hold" grpId="0" nodeType="withEffect">
                                  <p:stCondLst>
                                    <p:cond delay="132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1238250" y="1795463"/>
            <a:ext cx="3686175" cy="3686175"/>
          </a:xfrm>
          <a:prstGeom prst="rect">
            <a:avLst/>
          </a:prstGeom>
        </p:spPr>
      </p:pic>
      <p:pic>
        <p:nvPicPr>
          <p:cNvPr id="3" name="Image 1" descr="preencoded.png"/>
          <p:cNvPicPr>
            <a:picLocks noChangeAspect="1"/>
          </p:cNvPicPr>
          <p:nvPr/>
        </p:nvPicPr>
        <p:blipFill>
          <a:blip r:embed="rId4"/>
          <a:srcRect/>
          <a:stretch/>
        </p:blipFill>
        <p:spPr>
          <a:xfrm>
            <a:off x="5076825" y="1795463"/>
            <a:ext cx="3686175" cy="3686175"/>
          </a:xfrm>
          <a:prstGeom prst="rect">
            <a:avLst/>
          </a:prstGeom>
        </p:spPr>
      </p:pic>
      <p:sp>
        <p:nvSpPr>
          <p:cNvPr id="4" name="Shape 0"/>
          <p:cNvSpPr/>
          <p:nvPr/>
        </p:nvSpPr>
        <p:spPr>
          <a:xfrm>
            <a:off x="1238250" y="5634038"/>
            <a:ext cx="7524750" cy="2857500"/>
          </a:xfrm>
          <a:prstGeom prst="roundRect">
            <a:avLst>
              <a:gd name="adj" fmla="val 5333"/>
            </a:avLst>
          </a:prstGeom>
          <a:solidFill>
            <a:srgbClr val="F7F9FC"/>
          </a:solidFill>
          <a:ln/>
        </p:spPr>
        <p:txBody>
          <a:bodyPr/>
          <a:lstStyle/>
          <a:p>
            <a:endParaRPr lang="de-DE"/>
          </a:p>
        </p:txBody>
      </p:sp>
      <p:pic>
        <p:nvPicPr>
          <p:cNvPr id="5" name="Image 2" descr="preencoded.png"/>
          <p:cNvPicPr>
            <a:picLocks noChangeAspect="1"/>
          </p:cNvPicPr>
          <p:nvPr/>
        </p:nvPicPr>
        <p:blipFill>
          <a:blip r:embed="rId5"/>
          <a:stretch>
            <a:fillRect/>
          </a:stretch>
        </p:blipFill>
        <p:spPr>
          <a:xfrm>
            <a:off x="3096741" y="5634038"/>
            <a:ext cx="3807768" cy="2857500"/>
          </a:xfrm>
          <a:prstGeom prst="rect">
            <a:avLst/>
          </a:prstGeom>
        </p:spPr>
      </p:pic>
      <p:sp>
        <p:nvSpPr>
          <p:cNvPr id="6" name="Text 1"/>
          <p:cNvSpPr/>
          <p:nvPr/>
        </p:nvSpPr>
        <p:spPr>
          <a:xfrm>
            <a:off x="9525000" y="1578843"/>
            <a:ext cx="8277225"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FALLBEISPIELE 03 · 04 · 05</a:t>
            </a:r>
            <a:endParaRPr lang="en-US" sz="1950" dirty="0"/>
          </a:p>
        </p:txBody>
      </p:sp>
      <p:sp>
        <p:nvSpPr>
          <p:cNvPr id="7" name="Shape 2"/>
          <p:cNvSpPr/>
          <p:nvPr/>
        </p:nvSpPr>
        <p:spPr>
          <a:xfrm>
            <a:off x="9525000" y="3183806"/>
            <a:ext cx="7524750" cy="9525"/>
          </a:xfrm>
          <a:prstGeom prst="rect">
            <a:avLst/>
          </a:prstGeom>
          <a:solidFill>
            <a:srgbClr val="DBE3EC"/>
          </a:solidFill>
          <a:ln/>
        </p:spPr>
        <p:txBody>
          <a:bodyPr/>
          <a:lstStyle/>
          <a:p>
            <a:endParaRPr lang="de-DE"/>
          </a:p>
        </p:txBody>
      </p:sp>
      <p:sp>
        <p:nvSpPr>
          <p:cNvPr id="8" name="Shape 3"/>
          <p:cNvSpPr/>
          <p:nvPr/>
        </p:nvSpPr>
        <p:spPr>
          <a:xfrm>
            <a:off x="9525000" y="2164631"/>
            <a:ext cx="7524750" cy="9525"/>
          </a:xfrm>
          <a:prstGeom prst="rect">
            <a:avLst/>
          </a:prstGeom>
          <a:solidFill>
            <a:srgbClr val="DBE3EC"/>
          </a:solidFill>
          <a:ln/>
        </p:spPr>
        <p:txBody>
          <a:bodyPr/>
          <a:lstStyle/>
          <a:p>
            <a:endParaRPr lang="de-DE"/>
          </a:p>
        </p:txBody>
      </p:sp>
      <p:pic>
        <p:nvPicPr>
          <p:cNvPr id="9" name="Image 3" descr="preencoded.png"/>
          <p:cNvPicPr>
            <a:picLocks noChangeAspect="1"/>
          </p:cNvPicPr>
          <p:nvPr/>
        </p:nvPicPr>
        <p:blipFill>
          <a:blip r:embed="rId6"/>
          <a:stretch>
            <a:fillRect/>
          </a:stretch>
        </p:blipFill>
        <p:spPr>
          <a:xfrm>
            <a:off x="9525000" y="2469431"/>
            <a:ext cx="2313236" cy="419100"/>
          </a:xfrm>
          <a:prstGeom prst="rect">
            <a:avLst/>
          </a:prstGeom>
        </p:spPr>
      </p:pic>
      <p:pic>
        <p:nvPicPr>
          <p:cNvPr id="10" name="Image 4" descr="preencoded.png"/>
          <p:cNvPicPr>
            <a:picLocks noChangeAspect="1"/>
          </p:cNvPicPr>
          <p:nvPr/>
        </p:nvPicPr>
        <p:blipFill>
          <a:blip r:embed="rId7"/>
          <a:stretch>
            <a:fillRect/>
          </a:stretch>
        </p:blipFill>
        <p:spPr>
          <a:xfrm>
            <a:off x="12219236" y="2469431"/>
            <a:ext cx="2000845" cy="419100"/>
          </a:xfrm>
          <a:prstGeom prst="rect">
            <a:avLst/>
          </a:prstGeom>
        </p:spPr>
      </p:pic>
      <p:pic>
        <p:nvPicPr>
          <p:cNvPr id="11" name="Image 5" descr="preencoded.png"/>
          <p:cNvPicPr>
            <a:picLocks noChangeAspect="1"/>
          </p:cNvPicPr>
          <p:nvPr/>
        </p:nvPicPr>
        <p:blipFill>
          <a:blip r:embed="rId8"/>
          <a:stretch>
            <a:fillRect/>
          </a:stretch>
        </p:blipFill>
        <p:spPr>
          <a:xfrm>
            <a:off x="14601081" y="2440856"/>
            <a:ext cx="2091928" cy="476250"/>
          </a:xfrm>
          <a:prstGeom prst="rect">
            <a:avLst/>
          </a:prstGeom>
        </p:spPr>
      </p:pic>
      <p:sp>
        <p:nvSpPr>
          <p:cNvPr id="12" name="Text 4"/>
          <p:cNvSpPr/>
          <p:nvPr/>
        </p:nvSpPr>
        <p:spPr>
          <a:xfrm>
            <a:off x="9525000" y="3517181"/>
            <a:ext cx="7750492" cy="912465"/>
          </a:xfrm>
          <a:prstGeom prst="rect">
            <a:avLst/>
          </a:prstGeom>
          <a:noFill/>
          <a:ln/>
        </p:spPr>
        <p:txBody>
          <a:bodyPr wrap="square" lIns="25400" tIns="25400" rIns="25400" bIns="25400" rtlCol="0" anchor="t">
            <a:normAutofit/>
          </a:bodyPr>
          <a:lstStyle/>
          <a:p>
            <a:pPr marL="0" indent="0" algn="l">
              <a:lnSpc>
                <a:spcPct val="94639"/>
              </a:lnSpc>
              <a:buNone/>
            </a:pPr>
            <a:r>
              <a:rPr lang="en-US" sz="2550" dirty="0">
                <a:solidFill>
                  <a:srgbClr val="37485B"/>
                </a:solidFill>
                <a:latin typeface="Source Sans 3" pitchFamily="34" charset="0"/>
                <a:ea typeface="Source Sans 3" pitchFamily="34" charset="-122"/>
                <a:cs typeface="Source Sans 3" pitchFamily="34" charset="-120"/>
              </a:rPr>
              <a:t>Passende Kontakte recherchiert. Reports per Post – über uns versendet und handbeschriftet.</a:t>
            </a:r>
            <a:endParaRPr lang="en-US" sz="2550" dirty="0"/>
          </a:p>
        </p:txBody>
      </p:sp>
      <p:sp>
        <p:nvSpPr>
          <p:cNvPr id="13" name="Shape 5"/>
          <p:cNvSpPr/>
          <p:nvPr/>
        </p:nvSpPr>
        <p:spPr>
          <a:xfrm>
            <a:off x="9525000" y="4715396"/>
            <a:ext cx="3686175" cy="1920180"/>
          </a:xfrm>
          <a:prstGeom prst="roundRect">
            <a:avLst>
              <a:gd name="adj" fmla="val 6945"/>
            </a:avLst>
          </a:prstGeom>
          <a:solidFill>
            <a:srgbClr val="F7F9FC"/>
          </a:solidFill>
          <a:ln w="9525">
            <a:solidFill>
              <a:srgbClr val="DBE3EC"/>
            </a:solidFill>
            <a:prstDash val="solid"/>
          </a:ln>
        </p:spPr>
        <p:txBody>
          <a:bodyPr/>
          <a:lstStyle/>
          <a:p>
            <a:endParaRPr lang="de-DE"/>
          </a:p>
        </p:txBody>
      </p:sp>
      <p:sp>
        <p:nvSpPr>
          <p:cNvPr id="14" name="Text 6"/>
          <p:cNvSpPr/>
          <p:nvPr/>
        </p:nvSpPr>
        <p:spPr>
          <a:xfrm>
            <a:off x="9820275" y="4991621"/>
            <a:ext cx="3405187"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E8452B"/>
                </a:solidFill>
                <a:latin typeface="Archivo" pitchFamily="34" charset="0"/>
                <a:ea typeface="Archivo" pitchFamily="34" charset="-122"/>
                <a:cs typeface="Archivo" pitchFamily="34" charset="-120"/>
              </a:rPr>
              <a:t>300</a:t>
            </a:r>
            <a:endParaRPr lang="en-US" sz="4800" dirty="0"/>
          </a:p>
        </p:txBody>
      </p:sp>
      <p:sp>
        <p:nvSpPr>
          <p:cNvPr id="15" name="Text 7"/>
          <p:cNvSpPr/>
          <p:nvPr/>
        </p:nvSpPr>
        <p:spPr>
          <a:xfrm>
            <a:off x="9820275" y="5715521"/>
            <a:ext cx="3405187" cy="360015"/>
          </a:xfrm>
          <a:prstGeom prst="rect">
            <a:avLst/>
          </a:prstGeom>
          <a:noFill/>
          <a:ln/>
        </p:spPr>
        <p:txBody>
          <a:bodyPr wrap="square" lIns="25400" tIns="25400" rIns="25400" bIns="25400" rtlCol="0" anchor="t">
            <a:normAutofit/>
          </a:bodyPr>
          <a:lstStyle/>
          <a:p>
            <a:pPr marL="0" indent="0" algn="l">
              <a:lnSpc>
                <a:spcPct val="91351"/>
              </a:lnSpc>
              <a:buNone/>
            </a:pPr>
            <a:r>
              <a:rPr lang="en-US" sz="1950" dirty="0">
                <a:solidFill>
                  <a:srgbClr val="4B5A69"/>
                </a:solidFill>
                <a:latin typeface="Source Sans 3" pitchFamily="34" charset="0"/>
                <a:ea typeface="Source Sans 3" pitchFamily="34" charset="-122"/>
                <a:cs typeface="Source Sans 3" pitchFamily="34" charset="-120"/>
              </a:rPr>
              <a:t>Reports pro Kunde</a:t>
            </a:r>
            <a:endParaRPr lang="en-US" sz="1950" dirty="0"/>
          </a:p>
        </p:txBody>
      </p:sp>
      <p:sp>
        <p:nvSpPr>
          <p:cNvPr id="16" name="Shape 8"/>
          <p:cNvSpPr/>
          <p:nvPr/>
        </p:nvSpPr>
        <p:spPr>
          <a:xfrm>
            <a:off x="13363575" y="4715396"/>
            <a:ext cx="3686175" cy="1920180"/>
          </a:xfrm>
          <a:prstGeom prst="roundRect">
            <a:avLst>
              <a:gd name="adj" fmla="val 6945"/>
            </a:avLst>
          </a:prstGeom>
          <a:solidFill>
            <a:srgbClr val="F7F9FC"/>
          </a:solidFill>
          <a:ln w="9525">
            <a:solidFill>
              <a:srgbClr val="DBE3EC"/>
            </a:solidFill>
            <a:prstDash val="solid"/>
          </a:ln>
        </p:spPr>
        <p:txBody>
          <a:bodyPr/>
          <a:lstStyle/>
          <a:p>
            <a:endParaRPr lang="de-DE"/>
          </a:p>
        </p:txBody>
      </p:sp>
      <p:sp>
        <p:nvSpPr>
          <p:cNvPr id="17" name="Text 9"/>
          <p:cNvSpPr/>
          <p:nvPr/>
        </p:nvSpPr>
        <p:spPr>
          <a:xfrm>
            <a:off x="13658850" y="4991621"/>
            <a:ext cx="3405187"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12324A"/>
                </a:solidFill>
                <a:latin typeface="Archivo" pitchFamily="34" charset="0"/>
                <a:ea typeface="Archivo" pitchFamily="34" charset="-122"/>
                <a:cs typeface="Archivo" pitchFamily="34" charset="-120"/>
              </a:rPr>
              <a:t>80</a:t>
            </a:r>
            <a:endParaRPr lang="en-US" sz="4800" dirty="0"/>
          </a:p>
        </p:txBody>
      </p:sp>
      <p:sp>
        <p:nvSpPr>
          <p:cNvPr id="18" name="Text 10"/>
          <p:cNvSpPr/>
          <p:nvPr/>
        </p:nvSpPr>
        <p:spPr>
          <a:xfrm>
            <a:off x="13658850" y="5715521"/>
            <a:ext cx="3188494" cy="681930"/>
          </a:xfrm>
          <a:prstGeom prst="rect">
            <a:avLst/>
          </a:prstGeom>
          <a:noFill/>
          <a:ln/>
        </p:spPr>
        <p:txBody>
          <a:bodyPr wrap="square" lIns="25400" tIns="25400" rIns="25400" bIns="25400" rtlCol="0" anchor="t">
            <a:normAutofit/>
          </a:bodyPr>
          <a:lstStyle/>
          <a:p>
            <a:pPr marL="0" indent="0" algn="l">
              <a:lnSpc>
                <a:spcPct val="91351"/>
              </a:lnSpc>
              <a:buNone/>
            </a:pPr>
            <a:r>
              <a:rPr lang="en-US" sz="1950" dirty="0">
                <a:solidFill>
                  <a:srgbClr val="4B5A69"/>
                </a:solidFill>
                <a:latin typeface="Source Sans 3" pitchFamily="34" charset="0"/>
                <a:ea typeface="Source Sans 3" pitchFamily="34" charset="-122"/>
                <a:cs typeface="Source Sans 3" pitchFamily="34" charset="-120"/>
              </a:rPr>
              <a:t>Anwahlen pro Tag in der Nachverfolgung</a:t>
            </a:r>
            <a:endParaRPr lang="en-US" sz="1950" dirty="0"/>
          </a:p>
        </p:txBody>
      </p:sp>
      <p:sp>
        <p:nvSpPr>
          <p:cNvPr id="19" name="Shape 11"/>
          <p:cNvSpPr/>
          <p:nvPr/>
        </p:nvSpPr>
        <p:spPr>
          <a:xfrm>
            <a:off x="9525000" y="6787976"/>
            <a:ext cx="3686175" cy="1920180"/>
          </a:xfrm>
          <a:prstGeom prst="roundRect">
            <a:avLst>
              <a:gd name="adj" fmla="val 6945"/>
            </a:avLst>
          </a:prstGeom>
          <a:solidFill>
            <a:srgbClr val="F7F9FC"/>
          </a:solidFill>
          <a:ln w="9525">
            <a:solidFill>
              <a:srgbClr val="DBE3EC"/>
            </a:solidFill>
            <a:prstDash val="solid"/>
          </a:ln>
        </p:spPr>
        <p:txBody>
          <a:bodyPr/>
          <a:lstStyle/>
          <a:p>
            <a:endParaRPr lang="de-DE"/>
          </a:p>
        </p:txBody>
      </p:sp>
      <p:sp>
        <p:nvSpPr>
          <p:cNvPr id="20" name="Text 12"/>
          <p:cNvSpPr/>
          <p:nvPr/>
        </p:nvSpPr>
        <p:spPr>
          <a:xfrm>
            <a:off x="9820275" y="7064201"/>
            <a:ext cx="3405187"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12324A"/>
                </a:solidFill>
                <a:latin typeface="Archivo" pitchFamily="34" charset="0"/>
                <a:ea typeface="Archivo" pitchFamily="34" charset="-122"/>
                <a:cs typeface="Archivo" pitchFamily="34" charset="-120"/>
              </a:rPr>
              <a:t>1 %</a:t>
            </a:r>
            <a:endParaRPr lang="en-US" sz="4800" dirty="0"/>
          </a:p>
        </p:txBody>
      </p:sp>
      <p:sp>
        <p:nvSpPr>
          <p:cNvPr id="21" name="Text 13"/>
          <p:cNvSpPr/>
          <p:nvPr/>
        </p:nvSpPr>
        <p:spPr>
          <a:xfrm>
            <a:off x="9820275" y="7788101"/>
            <a:ext cx="3405187" cy="360015"/>
          </a:xfrm>
          <a:prstGeom prst="rect">
            <a:avLst/>
          </a:prstGeom>
          <a:noFill/>
          <a:ln/>
        </p:spPr>
        <p:txBody>
          <a:bodyPr wrap="square" lIns="25400" tIns="25400" rIns="25400" bIns="25400" rtlCol="0" anchor="t">
            <a:normAutofit/>
          </a:bodyPr>
          <a:lstStyle/>
          <a:p>
            <a:pPr marL="0" indent="0" algn="l">
              <a:lnSpc>
                <a:spcPct val="91351"/>
              </a:lnSpc>
              <a:buNone/>
            </a:pPr>
            <a:r>
              <a:rPr lang="en-US" sz="1950" dirty="0">
                <a:solidFill>
                  <a:srgbClr val="4B5A69"/>
                </a:solidFill>
                <a:latin typeface="Source Sans 3" pitchFamily="34" charset="0"/>
                <a:ea typeface="Source Sans 3" pitchFamily="34" charset="-122"/>
                <a:cs typeface="Source Sans 3" pitchFamily="34" charset="-120"/>
              </a:rPr>
              <a:t>meldet sich direkt von selbst</a:t>
            </a:r>
            <a:endParaRPr lang="en-US" sz="1950" dirty="0"/>
          </a:p>
        </p:txBody>
      </p:sp>
      <p:sp>
        <p:nvSpPr>
          <p:cNvPr id="22" name="Shape 14"/>
          <p:cNvSpPr/>
          <p:nvPr/>
        </p:nvSpPr>
        <p:spPr>
          <a:xfrm>
            <a:off x="13363575" y="6787976"/>
            <a:ext cx="3686175" cy="1920180"/>
          </a:xfrm>
          <a:prstGeom prst="roundRect">
            <a:avLst>
              <a:gd name="adj" fmla="val 6945"/>
            </a:avLst>
          </a:prstGeom>
          <a:solidFill>
            <a:srgbClr val="F7F9FC"/>
          </a:solidFill>
          <a:ln w="9525">
            <a:solidFill>
              <a:srgbClr val="DBE3EC"/>
            </a:solidFill>
            <a:prstDash val="solid"/>
          </a:ln>
        </p:spPr>
        <p:txBody>
          <a:bodyPr/>
          <a:lstStyle/>
          <a:p>
            <a:endParaRPr lang="de-DE"/>
          </a:p>
        </p:txBody>
      </p:sp>
      <p:sp>
        <p:nvSpPr>
          <p:cNvPr id="23" name="Text 15"/>
          <p:cNvSpPr/>
          <p:nvPr/>
        </p:nvSpPr>
        <p:spPr>
          <a:xfrm>
            <a:off x="13658850" y="7064201"/>
            <a:ext cx="3405187" cy="647700"/>
          </a:xfrm>
          <a:prstGeom prst="rect">
            <a:avLst/>
          </a:prstGeom>
          <a:noFill/>
          <a:ln/>
        </p:spPr>
        <p:txBody>
          <a:bodyPr wrap="none" lIns="25400" tIns="25400" rIns="25400" bIns="25400" rtlCol="0" anchor="t">
            <a:normAutofit fontScale="92500" lnSpcReduction="10000"/>
          </a:bodyPr>
          <a:lstStyle/>
          <a:p>
            <a:pPr marL="0" indent="0" algn="l">
              <a:lnSpc>
                <a:spcPct val="92086"/>
              </a:lnSpc>
              <a:buNone/>
            </a:pPr>
            <a:r>
              <a:rPr lang="en-US" sz="4800" b="1" dirty="0">
                <a:solidFill>
                  <a:srgbClr val="E8452B"/>
                </a:solidFill>
                <a:latin typeface="Archivo" pitchFamily="34" charset="0"/>
                <a:ea typeface="Archivo" pitchFamily="34" charset="-122"/>
                <a:cs typeface="Archivo" pitchFamily="34" charset="-120"/>
              </a:rPr>
              <a:t>5–8</a:t>
            </a:r>
            <a:endParaRPr lang="en-US" sz="4800" dirty="0"/>
          </a:p>
        </p:txBody>
      </p:sp>
      <p:sp>
        <p:nvSpPr>
          <p:cNvPr id="24" name="Text 16"/>
          <p:cNvSpPr/>
          <p:nvPr/>
        </p:nvSpPr>
        <p:spPr>
          <a:xfrm>
            <a:off x="13658850" y="7788101"/>
            <a:ext cx="3188494" cy="681930"/>
          </a:xfrm>
          <a:prstGeom prst="rect">
            <a:avLst/>
          </a:prstGeom>
          <a:noFill/>
          <a:ln/>
        </p:spPr>
        <p:txBody>
          <a:bodyPr wrap="square" lIns="25400" tIns="25400" rIns="25400" bIns="25400" rtlCol="0" anchor="t">
            <a:normAutofit/>
          </a:bodyPr>
          <a:lstStyle/>
          <a:p>
            <a:pPr marL="0" indent="0" algn="l">
              <a:lnSpc>
                <a:spcPct val="91351"/>
              </a:lnSpc>
              <a:buNone/>
            </a:pPr>
            <a:r>
              <a:rPr lang="en-US" sz="1950" dirty="0">
                <a:solidFill>
                  <a:srgbClr val="4B5A69"/>
                </a:solidFill>
                <a:latin typeface="Source Sans 3" pitchFamily="34" charset="0"/>
                <a:ea typeface="Source Sans 3" pitchFamily="34" charset="-122"/>
                <a:cs typeface="Source Sans 3" pitchFamily="34" charset="-120"/>
              </a:rPr>
              <a:t>qualifizierte Termine pro Kunde</a:t>
            </a:r>
            <a:endParaRPr lang="en-US" sz="195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44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par>
                                <p:cTn id="47" presetID="10" presetClass="entr" presetSubtype="0" fill="hold" nodeType="withEffect">
                                  <p:stCondLst>
                                    <p:cond delay="44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66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88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88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88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1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11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452B"/>
        </a:solidFill>
        <a:effectLst/>
      </p:bgPr>
    </p:bg>
    <p:spTree>
      <p:nvGrpSpPr>
        <p:cNvPr id="1" name=""/>
        <p:cNvGrpSpPr/>
        <p:nvPr/>
      </p:nvGrpSpPr>
      <p:grpSpPr>
        <a:xfrm>
          <a:off x="0" y="0"/>
          <a:ext cx="0" cy="0"/>
          <a:chOff x="0" y="0"/>
          <a:chExt cx="0" cy="0"/>
        </a:xfrm>
      </p:grpSpPr>
      <p:sp>
        <p:nvSpPr>
          <p:cNvPr id="2" name="Text 0"/>
          <p:cNvSpPr/>
          <p:nvPr/>
        </p:nvSpPr>
        <p:spPr>
          <a:xfrm>
            <a:off x="1238250" y="2187178"/>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FFFFFF">
                    <a:alpha val="92000"/>
                  </a:srgbClr>
                </a:solidFill>
                <a:latin typeface="IBM Plex Mono" pitchFamily="34" charset="0"/>
                <a:ea typeface="IBM Plex Mono" pitchFamily="34" charset="-122"/>
                <a:cs typeface="IBM Plex Mono" pitchFamily="34" charset="-120"/>
              </a:rPr>
              <a:t>07 · NÄCHSTER SCHRITT</a:t>
            </a:r>
            <a:endParaRPr lang="en-US" sz="1950" dirty="0"/>
          </a:p>
        </p:txBody>
      </p:sp>
      <p:sp>
        <p:nvSpPr>
          <p:cNvPr id="3" name="Text 1"/>
          <p:cNvSpPr/>
          <p:nvPr/>
        </p:nvSpPr>
        <p:spPr>
          <a:xfrm>
            <a:off x="1238250" y="2925366"/>
            <a:ext cx="14912340" cy="2256979"/>
          </a:xfrm>
          <a:prstGeom prst="rect">
            <a:avLst/>
          </a:prstGeom>
          <a:noFill/>
          <a:ln/>
        </p:spPr>
        <p:txBody>
          <a:bodyPr wrap="square" lIns="25400" tIns="25400" rIns="25400" bIns="25400" rtlCol="0" anchor="t">
            <a:normAutofit lnSpcReduction="10000"/>
          </a:bodyPr>
          <a:lstStyle/>
          <a:p>
            <a:pPr marL="0" indent="0" algn="l">
              <a:lnSpc>
                <a:spcPct val="95475"/>
              </a:lnSpc>
              <a:buNone/>
            </a:pPr>
            <a:r>
              <a:rPr lang="en-US" sz="8400" b="1" kern="0" spc="-252" dirty="0">
                <a:solidFill>
                  <a:srgbClr val="FFFFFF"/>
                </a:solidFill>
                <a:latin typeface="Archivo" pitchFamily="34" charset="0"/>
                <a:ea typeface="Archivo" pitchFamily="34" charset="-122"/>
                <a:cs typeface="Archivo" pitchFamily="34" charset="-120"/>
              </a:rPr>
              <a:t>Wäre das auch in Ihrem Büro möglich?</a:t>
            </a:r>
            <a:endParaRPr lang="en-US" sz="8400" dirty="0"/>
          </a:p>
        </p:txBody>
      </p:sp>
      <p:sp>
        <p:nvSpPr>
          <p:cNvPr id="4" name="Shape 2"/>
          <p:cNvSpPr/>
          <p:nvPr/>
        </p:nvSpPr>
        <p:spPr>
          <a:xfrm>
            <a:off x="1238250" y="5906244"/>
            <a:ext cx="7762875" cy="2193578"/>
          </a:xfrm>
          <a:prstGeom prst="roundRect">
            <a:avLst>
              <a:gd name="adj" fmla="val 6948"/>
            </a:avLst>
          </a:prstGeom>
          <a:solidFill>
            <a:srgbClr val="FFFFFF"/>
          </a:solidFill>
          <a:ln/>
        </p:spPr>
        <p:txBody>
          <a:bodyPr/>
          <a:lstStyle/>
          <a:p>
            <a:endParaRPr lang="de-DE"/>
          </a:p>
        </p:txBody>
      </p:sp>
      <p:sp>
        <p:nvSpPr>
          <p:cNvPr id="5" name="Text 3"/>
          <p:cNvSpPr/>
          <p:nvPr/>
        </p:nvSpPr>
        <p:spPr>
          <a:xfrm>
            <a:off x="1790700" y="6382494"/>
            <a:ext cx="7323773" cy="357188"/>
          </a:xfrm>
          <a:prstGeom prst="rect">
            <a:avLst/>
          </a:prstGeom>
          <a:noFill/>
          <a:ln/>
        </p:spPr>
        <p:txBody>
          <a:bodyPr wrap="square" lIns="25400" tIns="25400" rIns="25400" bIns="25400" rtlCol="0" anchor="t">
            <a:normAutofit/>
          </a:bodyPr>
          <a:lstStyle/>
          <a:p>
            <a:pPr marL="0" indent="0" algn="l">
              <a:buNone/>
            </a:pPr>
            <a:r>
              <a:rPr lang="en-US" sz="1950" kern="0" spc="195" dirty="0">
                <a:solidFill>
                  <a:srgbClr val="5B6B7C"/>
                </a:solidFill>
                <a:latin typeface="IBM Plex Mono" pitchFamily="34" charset="0"/>
                <a:ea typeface="IBM Plex Mono" pitchFamily="34" charset="-122"/>
                <a:cs typeface="IBM Plex Mono" pitchFamily="34" charset="-120"/>
              </a:rPr>
              <a:t>RUFEN SIE ZURÜCK</a:t>
            </a:r>
            <a:endParaRPr lang="en-US" sz="1950" dirty="0"/>
          </a:p>
        </p:txBody>
      </p:sp>
      <p:sp>
        <p:nvSpPr>
          <p:cNvPr id="6" name="Text 4"/>
          <p:cNvSpPr/>
          <p:nvPr/>
        </p:nvSpPr>
        <p:spPr>
          <a:xfrm>
            <a:off x="1790700" y="6911132"/>
            <a:ext cx="7323773" cy="750540"/>
          </a:xfrm>
          <a:prstGeom prst="rect">
            <a:avLst/>
          </a:prstGeom>
          <a:noFill/>
          <a:ln/>
        </p:spPr>
        <p:txBody>
          <a:bodyPr wrap="square" lIns="25400" tIns="25400" rIns="25400" bIns="25400" rtlCol="0" anchor="t">
            <a:normAutofit fontScale="92500"/>
          </a:bodyPr>
          <a:lstStyle/>
          <a:p>
            <a:pPr marL="0" indent="0" algn="l">
              <a:lnSpc>
                <a:spcPct val="101081"/>
              </a:lnSpc>
              <a:buNone/>
            </a:pPr>
            <a:r>
              <a:rPr lang="en-US" sz="5100" b="1" dirty="0">
                <a:solidFill>
                  <a:srgbClr val="12324A"/>
                </a:solidFill>
                <a:latin typeface="Archivo" pitchFamily="34" charset="0"/>
                <a:ea typeface="Archivo" pitchFamily="34" charset="-122"/>
                <a:cs typeface="Archivo" pitchFamily="34" charset="-120"/>
              </a:rPr>
              <a:t>0172 9556485</a:t>
            </a:r>
            <a:endParaRPr lang="en-US" sz="5100" dirty="0"/>
          </a:p>
        </p:txBody>
      </p:sp>
      <p:sp>
        <p:nvSpPr>
          <p:cNvPr id="7" name="Shape 5"/>
          <p:cNvSpPr/>
          <p:nvPr/>
        </p:nvSpPr>
        <p:spPr>
          <a:xfrm>
            <a:off x="9286875" y="5906244"/>
            <a:ext cx="7762875" cy="2193578"/>
          </a:xfrm>
          <a:prstGeom prst="roundRect">
            <a:avLst>
              <a:gd name="adj" fmla="val 6948"/>
            </a:avLst>
          </a:prstGeom>
          <a:solidFill>
            <a:srgbClr val="000000">
              <a:alpha val="14000"/>
            </a:srgbClr>
          </a:solidFill>
          <a:ln/>
        </p:spPr>
        <p:txBody>
          <a:bodyPr/>
          <a:lstStyle/>
          <a:p>
            <a:endParaRPr lang="de-DE"/>
          </a:p>
        </p:txBody>
      </p:sp>
      <p:sp>
        <p:nvSpPr>
          <p:cNvPr id="8" name="Text 6"/>
          <p:cNvSpPr/>
          <p:nvPr/>
        </p:nvSpPr>
        <p:spPr>
          <a:xfrm>
            <a:off x="9839325" y="6514430"/>
            <a:ext cx="6857714" cy="1015305"/>
          </a:xfrm>
          <a:prstGeom prst="rect">
            <a:avLst/>
          </a:prstGeom>
          <a:noFill/>
          <a:ln/>
        </p:spPr>
        <p:txBody>
          <a:bodyPr wrap="square" lIns="25400" tIns="25400" rIns="25400" bIns="25400" rtlCol="0" anchor="t">
            <a:normAutofit/>
          </a:bodyPr>
          <a:lstStyle/>
          <a:p>
            <a:pPr marL="0" indent="0" algn="l">
              <a:lnSpc>
                <a:spcPct val="95000"/>
              </a:lnSpc>
              <a:buNone/>
            </a:pPr>
            <a:r>
              <a:rPr lang="en-US" sz="2850" dirty="0">
                <a:solidFill>
                  <a:srgbClr val="FFFFFF"/>
                </a:solidFill>
                <a:latin typeface="Source Sans 3" pitchFamily="34" charset="0"/>
                <a:ea typeface="Source Sans 3" pitchFamily="34" charset="-122"/>
                <a:cs typeface="Source Sans 3" pitchFamily="34" charset="-120"/>
              </a:rPr>
              <a:t>Nummer auch unter dem Video. </a:t>
            </a:r>
            <a:r>
              <a:rPr lang="en-US" sz="2850" b="1" dirty="0">
                <a:solidFill>
                  <a:srgbClr val="FFFFFF"/>
                </a:solidFill>
                <a:latin typeface="Source Sans 3" pitchFamily="34" charset="0"/>
                <a:ea typeface="Source Sans 3" pitchFamily="34" charset="-122"/>
                <a:cs typeface="Source Sans 3" pitchFamily="34" charset="-120"/>
              </a:rPr>
              <a:t>Am besten jetzt sofort.</a:t>
            </a:r>
            <a:endParaRPr lang="en-US" sz="285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1420"/>
        </a:solidFill>
        <a:effectLst/>
      </p:bgPr>
    </p:bg>
    <p:spTree>
      <p:nvGrpSpPr>
        <p:cNvPr id="1" name=""/>
        <p:cNvGrpSpPr/>
        <p:nvPr/>
      </p:nvGrpSpPr>
      <p:grpSpPr>
        <a:xfrm>
          <a:off x="0" y="0"/>
          <a:ext cx="0" cy="0"/>
          <a:chOff x="0" y="0"/>
          <a:chExt cx="0" cy="0"/>
        </a:xfrm>
      </p:grpSpPr>
      <p:sp>
        <p:nvSpPr>
          <p:cNvPr id="2" name="Text 0"/>
          <p:cNvSpPr/>
          <p:nvPr/>
        </p:nvSpPr>
        <p:spPr>
          <a:xfrm>
            <a:off x="1238250" y="2082626"/>
            <a:ext cx="17392650" cy="357188"/>
          </a:xfrm>
          <a:prstGeom prst="rect">
            <a:avLst/>
          </a:prstGeom>
          <a:noFill/>
          <a:ln/>
        </p:spPr>
        <p:txBody>
          <a:bodyPr wrap="square" lIns="25400" tIns="25400" rIns="25400" bIns="25400" rtlCol="0" anchor="t">
            <a:normAutofit/>
          </a:bodyPr>
          <a:lstStyle/>
          <a:p>
            <a:pPr marL="0" indent="0" algn="l">
              <a:buNone/>
            </a:pPr>
            <a:r>
              <a:rPr lang="en-US" sz="1950" kern="0" spc="273" dirty="0">
                <a:solidFill>
                  <a:srgbClr val="E8452B"/>
                </a:solidFill>
                <a:latin typeface="IBM Plex Mono" pitchFamily="34" charset="0"/>
                <a:ea typeface="IBM Plex Mono" pitchFamily="34" charset="-122"/>
                <a:cs typeface="IBM Plex Mono" pitchFamily="34" charset="-120"/>
              </a:rPr>
              <a:t>QUELLEN</a:t>
            </a:r>
            <a:endParaRPr lang="en-US" sz="1950" dirty="0"/>
          </a:p>
        </p:txBody>
      </p:sp>
      <p:sp>
        <p:nvSpPr>
          <p:cNvPr id="3" name="Text 1"/>
          <p:cNvSpPr/>
          <p:nvPr/>
        </p:nvSpPr>
        <p:spPr>
          <a:xfrm>
            <a:off x="1238250" y="2820814"/>
            <a:ext cx="17392650" cy="792435"/>
          </a:xfrm>
          <a:prstGeom prst="rect">
            <a:avLst/>
          </a:prstGeom>
          <a:noFill/>
          <a:ln/>
        </p:spPr>
        <p:txBody>
          <a:bodyPr wrap="square" lIns="25400" tIns="25400" rIns="25400" bIns="25400" rtlCol="0" anchor="t">
            <a:normAutofit fontScale="92500" lnSpcReduction="10000"/>
          </a:bodyPr>
          <a:lstStyle/>
          <a:p>
            <a:pPr marL="0" indent="0" algn="l">
              <a:lnSpc>
                <a:spcPct val="101538"/>
              </a:lnSpc>
              <a:buNone/>
            </a:pPr>
            <a:r>
              <a:rPr lang="en-US" sz="5400" b="1" kern="0" spc="-135" dirty="0">
                <a:solidFill>
                  <a:srgbClr val="FFFFFF"/>
                </a:solidFill>
                <a:latin typeface="Archivo" pitchFamily="34" charset="0"/>
                <a:ea typeface="Archivo" pitchFamily="34" charset="-122"/>
                <a:cs typeface="Archivo" pitchFamily="34" charset="-120"/>
              </a:rPr>
              <a:t>Belege zu den genannten Zahlen</a:t>
            </a:r>
            <a:endParaRPr lang="en-US" sz="5400" dirty="0"/>
          </a:p>
        </p:txBody>
      </p:sp>
      <p:sp>
        <p:nvSpPr>
          <p:cNvPr id="4" name="Shape 2"/>
          <p:cNvSpPr/>
          <p:nvPr/>
        </p:nvSpPr>
        <p:spPr>
          <a:xfrm>
            <a:off x="1238250" y="4184749"/>
            <a:ext cx="14859000" cy="9525"/>
          </a:xfrm>
          <a:prstGeom prst="rect">
            <a:avLst/>
          </a:prstGeom>
          <a:solidFill>
            <a:srgbClr val="FFFFFF">
              <a:alpha val="16000"/>
            </a:srgbClr>
          </a:solidFill>
          <a:ln/>
        </p:spPr>
        <p:txBody>
          <a:bodyPr/>
          <a:lstStyle/>
          <a:p>
            <a:endParaRPr lang="de-DE"/>
          </a:p>
        </p:txBody>
      </p:sp>
      <p:sp>
        <p:nvSpPr>
          <p:cNvPr id="5" name="Text 3"/>
          <p:cNvSpPr/>
          <p:nvPr/>
        </p:nvSpPr>
        <p:spPr>
          <a:xfrm>
            <a:off x="1238250" y="4480024"/>
            <a:ext cx="2943225" cy="866775"/>
          </a:xfrm>
          <a:prstGeom prst="rect">
            <a:avLst/>
          </a:prstGeom>
          <a:noFill/>
          <a:ln/>
        </p:spPr>
        <p:txBody>
          <a:bodyPr wrap="square" lIns="25400" tIns="25400" rIns="25400" bIns="25400" rtlCol="0" anchor="t">
            <a:normAutofit/>
          </a:bodyPr>
          <a:lstStyle/>
          <a:p>
            <a:pPr marL="0" indent="0" algn="l">
              <a:buNone/>
            </a:pPr>
            <a:r>
              <a:rPr lang="en-US" sz="1950" dirty="0">
                <a:solidFill>
                  <a:srgbClr val="E8452B"/>
                </a:solidFill>
                <a:latin typeface="IBM Plex Mono" pitchFamily="34" charset="0"/>
                <a:ea typeface="IBM Plex Mono" pitchFamily="34" charset="-122"/>
                <a:cs typeface="IBM Plex Mono" pitchFamily="34" charset="-120"/>
              </a:rPr>
              <a:t>Folie 04</a:t>
            </a:r>
            <a:endParaRPr lang="en-US" sz="1950" dirty="0"/>
          </a:p>
        </p:txBody>
      </p:sp>
      <p:sp>
        <p:nvSpPr>
          <p:cNvPr id="6" name="Text 4"/>
          <p:cNvSpPr/>
          <p:nvPr/>
        </p:nvSpPr>
        <p:spPr>
          <a:xfrm>
            <a:off x="4476750" y="4480024"/>
            <a:ext cx="11969115" cy="866775"/>
          </a:xfrm>
          <a:prstGeom prst="rect">
            <a:avLst/>
          </a:prstGeom>
          <a:noFill/>
          <a:ln/>
        </p:spPr>
        <p:txBody>
          <a:bodyPr wrap="square" lIns="25400" tIns="25400" rIns="25400" bIns="25400" rtlCol="0" anchor="t">
            <a:normAutofit/>
          </a:bodyPr>
          <a:lstStyle/>
          <a:p>
            <a:pPr marL="0" indent="0" algn="l">
              <a:lnSpc>
                <a:spcPct val="102353"/>
              </a:lnSpc>
              <a:buNone/>
            </a:pPr>
            <a:r>
              <a:rPr lang="en-US" sz="2250" dirty="0">
                <a:solidFill>
                  <a:srgbClr val="C3D0DE"/>
                </a:solidFill>
                <a:latin typeface="Source Sans 3" pitchFamily="34" charset="0"/>
                <a:ea typeface="Source Sans 3" pitchFamily="34" charset="-122"/>
                <a:cs typeface="Source Sans 3" pitchFamily="34" charset="-120"/>
              </a:rPr>
              <a:t>Konjunkturbefragung 2026 von AHO, BAK, Bundesingenieurkammer und VBI, durchgeführt von IW Consult und Reiß &amp; Hommerich; 4.859 befragte Büros, Ergebnisbericht Juli 2026.</a:t>
            </a:r>
            <a:endParaRPr lang="en-US" sz="2250" dirty="0"/>
          </a:p>
        </p:txBody>
      </p:sp>
      <p:sp>
        <p:nvSpPr>
          <p:cNvPr id="7" name="Shape 5"/>
          <p:cNvSpPr/>
          <p:nvPr/>
        </p:nvSpPr>
        <p:spPr>
          <a:xfrm>
            <a:off x="1238250" y="5632549"/>
            <a:ext cx="14859000" cy="9525"/>
          </a:xfrm>
          <a:prstGeom prst="rect">
            <a:avLst/>
          </a:prstGeom>
          <a:solidFill>
            <a:srgbClr val="FFFFFF">
              <a:alpha val="16000"/>
            </a:srgbClr>
          </a:solidFill>
          <a:ln/>
        </p:spPr>
        <p:txBody>
          <a:bodyPr/>
          <a:lstStyle/>
          <a:p>
            <a:endParaRPr lang="de-DE"/>
          </a:p>
        </p:txBody>
      </p:sp>
      <p:sp>
        <p:nvSpPr>
          <p:cNvPr id="8" name="Text 6"/>
          <p:cNvSpPr/>
          <p:nvPr/>
        </p:nvSpPr>
        <p:spPr>
          <a:xfrm>
            <a:off x="1238250" y="5927824"/>
            <a:ext cx="2943225" cy="866775"/>
          </a:xfrm>
          <a:prstGeom prst="rect">
            <a:avLst/>
          </a:prstGeom>
          <a:noFill/>
          <a:ln/>
        </p:spPr>
        <p:txBody>
          <a:bodyPr wrap="square" lIns="25400" tIns="25400" rIns="25400" bIns="25400" rtlCol="0" anchor="t">
            <a:normAutofit/>
          </a:bodyPr>
          <a:lstStyle/>
          <a:p>
            <a:pPr marL="0" indent="0" algn="l">
              <a:buNone/>
            </a:pPr>
            <a:r>
              <a:rPr lang="en-US" sz="1950" dirty="0">
                <a:solidFill>
                  <a:srgbClr val="E8452B"/>
                </a:solidFill>
                <a:latin typeface="IBM Plex Mono" pitchFamily="34" charset="0"/>
                <a:ea typeface="IBM Plex Mono" pitchFamily="34" charset="-122"/>
                <a:cs typeface="IBM Plex Mono" pitchFamily="34" charset="-120"/>
              </a:rPr>
              <a:t>Folie 04</a:t>
            </a:r>
            <a:endParaRPr lang="en-US" sz="1950" dirty="0"/>
          </a:p>
        </p:txBody>
      </p:sp>
      <p:sp>
        <p:nvSpPr>
          <p:cNvPr id="9" name="Text 7"/>
          <p:cNvSpPr/>
          <p:nvPr/>
        </p:nvSpPr>
        <p:spPr>
          <a:xfrm>
            <a:off x="4476750" y="5927824"/>
            <a:ext cx="11969115" cy="866775"/>
          </a:xfrm>
          <a:prstGeom prst="rect">
            <a:avLst/>
          </a:prstGeom>
          <a:noFill/>
          <a:ln/>
        </p:spPr>
        <p:txBody>
          <a:bodyPr wrap="square" lIns="25400" tIns="25400" rIns="25400" bIns="25400" rtlCol="0" anchor="t">
            <a:normAutofit/>
          </a:bodyPr>
          <a:lstStyle/>
          <a:p>
            <a:pPr marL="0" indent="0" algn="l">
              <a:lnSpc>
                <a:spcPct val="102353"/>
              </a:lnSpc>
              <a:buNone/>
            </a:pPr>
            <a:r>
              <a:rPr lang="en-US" sz="2250" dirty="0">
                <a:solidFill>
                  <a:srgbClr val="C3D0DE"/>
                </a:solidFill>
                <a:latin typeface="Source Sans 3" pitchFamily="34" charset="0"/>
                <a:ea typeface="Source Sans 3" pitchFamily="34" charset="-122"/>
                <a:cs typeface="Source Sans 3" pitchFamily="34" charset="-120"/>
              </a:rPr>
              <a:t>HOAI-Novelle 2021 nach dem Urteil des Europäischen Gerichtshofs vom 04.07.2019 (C-377/17): Honorartabellen gelten nur noch als Orientierung.</a:t>
            </a:r>
            <a:endParaRPr lang="en-US" sz="2250" dirty="0"/>
          </a:p>
        </p:txBody>
      </p:sp>
      <p:sp>
        <p:nvSpPr>
          <p:cNvPr id="10" name="Shape 8"/>
          <p:cNvSpPr/>
          <p:nvPr/>
        </p:nvSpPr>
        <p:spPr>
          <a:xfrm>
            <a:off x="1238250" y="7080349"/>
            <a:ext cx="14859000" cy="9525"/>
          </a:xfrm>
          <a:prstGeom prst="rect">
            <a:avLst/>
          </a:prstGeom>
          <a:solidFill>
            <a:srgbClr val="FFFFFF">
              <a:alpha val="16000"/>
            </a:srgbClr>
          </a:solidFill>
          <a:ln/>
        </p:spPr>
        <p:txBody>
          <a:bodyPr/>
          <a:lstStyle/>
          <a:p>
            <a:endParaRPr lang="de-DE"/>
          </a:p>
        </p:txBody>
      </p:sp>
      <p:sp>
        <p:nvSpPr>
          <p:cNvPr id="11" name="Text 9"/>
          <p:cNvSpPr/>
          <p:nvPr/>
        </p:nvSpPr>
        <p:spPr>
          <a:xfrm>
            <a:off x="1238250" y="7375624"/>
            <a:ext cx="2943225" cy="866775"/>
          </a:xfrm>
          <a:prstGeom prst="rect">
            <a:avLst/>
          </a:prstGeom>
          <a:noFill/>
          <a:ln/>
        </p:spPr>
        <p:txBody>
          <a:bodyPr wrap="square" lIns="25400" tIns="25400" rIns="25400" bIns="25400" rtlCol="0" anchor="t">
            <a:normAutofit/>
          </a:bodyPr>
          <a:lstStyle/>
          <a:p>
            <a:pPr marL="0" indent="0" algn="l">
              <a:buNone/>
            </a:pPr>
            <a:r>
              <a:rPr lang="en-US" sz="1950" dirty="0">
                <a:solidFill>
                  <a:srgbClr val="E8452B"/>
                </a:solidFill>
                <a:latin typeface="IBM Plex Mono" pitchFamily="34" charset="0"/>
                <a:ea typeface="IBM Plex Mono" pitchFamily="34" charset="-122"/>
                <a:cs typeface="IBM Plex Mono" pitchFamily="34" charset="-120"/>
              </a:rPr>
              <a:t>Folien 11–13</a:t>
            </a:r>
            <a:endParaRPr lang="en-US" sz="1950" dirty="0"/>
          </a:p>
        </p:txBody>
      </p:sp>
      <p:sp>
        <p:nvSpPr>
          <p:cNvPr id="12" name="Text 10"/>
          <p:cNvSpPr/>
          <p:nvPr/>
        </p:nvSpPr>
        <p:spPr>
          <a:xfrm>
            <a:off x="4476750" y="7375624"/>
            <a:ext cx="11969115" cy="866775"/>
          </a:xfrm>
          <a:prstGeom prst="rect">
            <a:avLst/>
          </a:prstGeom>
          <a:noFill/>
          <a:ln/>
        </p:spPr>
        <p:txBody>
          <a:bodyPr wrap="square" lIns="25400" tIns="25400" rIns="25400" bIns="25400" rtlCol="0" anchor="t">
            <a:normAutofit/>
          </a:bodyPr>
          <a:lstStyle/>
          <a:p>
            <a:pPr marL="0" indent="0" algn="l">
              <a:lnSpc>
                <a:spcPct val="102353"/>
              </a:lnSpc>
              <a:buNone/>
            </a:pPr>
            <a:r>
              <a:rPr lang="en-US" sz="2250" dirty="0">
                <a:solidFill>
                  <a:srgbClr val="C3D0DE"/>
                </a:solidFill>
                <a:latin typeface="Source Sans 3" pitchFamily="34" charset="0"/>
                <a:ea typeface="Source Sans 3" pitchFamily="34" charset="-122"/>
                <a:cs typeface="Source Sans 3" pitchFamily="34" charset="-120"/>
              </a:rPr>
              <a:t>Eigene Projektdaten aus der Zusammenarbeit mit den genannten Büros. Vor Veröffentlichung mit den Kunden abstimmen und freigeben lassen.</a:t>
            </a:r>
            <a:endParaRPr lang="en-US" sz="225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66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1217</Words>
  <Application>Microsoft Macintosh PowerPoint</Application>
  <PresentationFormat>Benutzerdefiniert</PresentationFormat>
  <Paragraphs>184</Paragraphs>
  <Slides>15</Slides>
  <Notes>15</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15</vt:i4>
      </vt:variant>
    </vt:vector>
  </HeadingPairs>
  <TitlesOfParts>
    <vt:vector size="20" baseType="lpstr">
      <vt:lpstr>Archivo</vt:lpstr>
      <vt:lpstr>Arial</vt:lpstr>
      <vt:lpstr>IBM Plex Mono</vt:lpstr>
      <vt:lpstr>Source Sans 3</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a.lombardi@shift-architektur.de</cp:lastModifiedBy>
  <cp:revision>5</cp:revision>
  <dcterms:created xsi:type="dcterms:W3CDTF">2026-10-14T13:45:14Z</dcterms:created>
  <dcterms:modified xsi:type="dcterms:W3CDTF">2026-10-15T09:09:16Z</dcterms:modified>
</cp:coreProperties>
</file>